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79" r:id="rId3"/>
    <p:sldId id="343" r:id="rId4"/>
    <p:sldId id="345" r:id="rId5"/>
    <p:sldId id="362" r:id="rId6"/>
    <p:sldId id="374" r:id="rId7"/>
    <p:sldId id="376" r:id="rId8"/>
    <p:sldId id="377" r:id="rId9"/>
    <p:sldId id="378" r:id="rId10"/>
    <p:sldId id="363" r:id="rId11"/>
    <p:sldId id="375" r:id="rId12"/>
    <p:sldId id="283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C7F"/>
    <a:srgbClr val="0A0A7C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45" d="100"/>
          <a:sy n="145" d="100"/>
        </p:scale>
        <p:origin x="624" y="1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11.02.2026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9538"/>
            <a:ext cx="4022857" cy="515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16607" y="794495"/>
            <a:ext cx="44121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ОБОРОНИТЕЛЬНАЯ МОЩЬ </a:t>
            </a:r>
            <a:r>
              <a:rPr lang="ru-RU" sz="2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БЕЛОРУССКОЙ </a:t>
            </a: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АРМИИ</a:t>
            </a:r>
            <a:b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ПАТРИОТИЗМ В СОВРЕМЕННЫХ УСЛОВИЯХ</a:t>
            </a:r>
            <a:endParaRPr lang="ru-RU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1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февраль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851920" y="411511"/>
            <a:ext cx="5292080" cy="108011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9116" y="555526"/>
            <a:ext cx="4661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СИСТЕМА ДОПРИЗЫВНОЙ И ПАТРИОТИЧЕСКОЙ ПОДГОТОВКИ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179116" y="1639631"/>
            <a:ext cx="4661656" cy="325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ЦЕНТРЫ ДОПРИЗЫВНОЙ ПОДГОТОВКИ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78 </a:t>
            </a:r>
            <a:r>
              <a:rPr lang="ru-RU" b="1" dirty="0"/>
              <a:t>центров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25 </a:t>
            </a:r>
            <a:r>
              <a:rPr lang="ru-RU" b="1" dirty="0"/>
              <a:t>000</a:t>
            </a:r>
            <a:r>
              <a:rPr lang="ru-RU" dirty="0"/>
              <a:t> юношей ежегодно</a:t>
            </a:r>
          </a:p>
          <a:p>
            <a:pPr>
              <a:lnSpc>
                <a:spcPts val="1900"/>
              </a:lnSpc>
            </a:pPr>
            <a:r>
              <a:rPr lang="ru-RU" dirty="0"/>
              <a:t>Охват: </a:t>
            </a:r>
            <a:r>
              <a:rPr lang="ru-RU" b="1" dirty="0"/>
              <a:t>49,5%</a:t>
            </a:r>
            <a:r>
              <a:rPr lang="ru-RU" dirty="0"/>
              <a:t> учеников 10–11 </a:t>
            </a:r>
            <a:r>
              <a:rPr lang="ru-RU" dirty="0" smtClean="0"/>
              <a:t>классов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ВОЕННО-ПАТРИОТИЧЕСКИЕ КЛУБЫ</a:t>
            </a:r>
            <a:endParaRPr lang="ru-RU" dirty="0" smtClean="0">
              <a:solidFill>
                <a:srgbClr val="182C7F"/>
              </a:solidFill>
            </a:endParaRPr>
          </a:p>
          <a:p>
            <a:pPr>
              <a:lnSpc>
                <a:spcPts val="1900"/>
              </a:lnSpc>
            </a:pPr>
            <a:r>
              <a:rPr lang="ru-RU" b="1" dirty="0" smtClean="0"/>
              <a:t>307 </a:t>
            </a:r>
            <a:r>
              <a:rPr lang="ru-RU" b="1" dirty="0"/>
              <a:t>клубов</a:t>
            </a:r>
            <a:r>
              <a:rPr lang="ru-RU" dirty="0"/>
              <a:t> при силовых ведомствах</a:t>
            </a:r>
          </a:p>
          <a:p>
            <a:pPr>
              <a:lnSpc>
                <a:spcPts val="1900"/>
              </a:lnSpc>
            </a:pPr>
            <a:r>
              <a:rPr lang="ru-RU" b="1" dirty="0" smtClean="0"/>
              <a:t>12 </a:t>
            </a:r>
            <a:r>
              <a:rPr lang="ru-RU" b="1" dirty="0"/>
              <a:t>000</a:t>
            </a:r>
            <a:r>
              <a:rPr lang="ru-RU" dirty="0"/>
              <a:t> </a:t>
            </a:r>
            <a:r>
              <a:rPr lang="ru-RU" dirty="0" smtClean="0"/>
              <a:t>воспитанников</a:t>
            </a:r>
            <a:br>
              <a:rPr lang="ru-RU" dirty="0" smtClean="0"/>
            </a:b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>
                <a:solidFill>
                  <a:srgbClr val="182C7F"/>
                </a:solidFill>
              </a:rPr>
              <a:t>ЛЕТНИЕ СПОРТИВНО-ПАТРИОТИЧЕСКИЕ ЛАГЕРЯ </a:t>
            </a:r>
          </a:p>
          <a:p>
            <a:pPr>
              <a:lnSpc>
                <a:spcPts val="1900"/>
              </a:lnSpc>
            </a:pPr>
            <a:r>
              <a:rPr lang="ru-RU" dirty="0" smtClean="0"/>
              <a:t>базируются </a:t>
            </a:r>
            <a:r>
              <a:rPr lang="ru-RU" dirty="0"/>
              <a:t>в </a:t>
            </a:r>
            <a:r>
              <a:rPr lang="ru-RU" b="1" dirty="0"/>
              <a:t>воинских частях</a:t>
            </a:r>
            <a:endParaRPr lang="ru-RU" dirty="0"/>
          </a:p>
          <a:p>
            <a:pPr>
              <a:lnSpc>
                <a:spcPts val="1900"/>
              </a:lnSpc>
            </a:pPr>
            <a:r>
              <a:rPr lang="ru-RU" b="1" dirty="0" smtClean="0"/>
              <a:t>140 </a:t>
            </a:r>
            <a:r>
              <a:rPr lang="ru-RU" b="1" dirty="0"/>
              <a:t>лагерей</a:t>
            </a:r>
            <a:r>
              <a:rPr lang="ru-RU" dirty="0"/>
              <a:t> для </a:t>
            </a:r>
            <a:r>
              <a:rPr lang="ru-RU" b="1" dirty="0" smtClean="0"/>
              <a:t>14 </a:t>
            </a:r>
            <a:r>
              <a:rPr lang="ru-RU" b="1" dirty="0"/>
              <a:t>000</a:t>
            </a:r>
            <a:r>
              <a:rPr lang="ru-RU" dirty="0"/>
              <a:t> учащихся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51920" y="3867894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3848356" y="2931790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851920" y="1719032"/>
            <a:ext cx="216024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00"/>
          <a:stretch/>
        </p:blipFill>
        <p:spPr bwMode="auto">
          <a:xfrm>
            <a:off x="5148064" y="0"/>
            <a:ext cx="3995936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2734" y="79229"/>
            <a:ext cx="568139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182C7F"/>
                </a:solidFill>
              </a:rPr>
              <a:t>СИСТЕМА ПОДГОТОВКИ ВОЕННЫХ КАДРОВ</a:t>
            </a:r>
            <a:endParaRPr lang="ru-RU" sz="2000" b="1" dirty="0">
              <a:solidFill>
                <a:srgbClr val="182C7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60413" y="66209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60413" y="18246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77864"/>
            <a:ext cx="352356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00" b="1" dirty="0"/>
              <a:t>Суворовское и кадетское братство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Флагман — Минское суворовское училище и девять кадетских корпусов, где более 1750 юношей получают закалку. Более 70% выпускников продолжают путь в военных </a:t>
            </a:r>
            <a:r>
              <a:rPr lang="ru-RU" sz="1300" dirty="0" smtClean="0"/>
              <a:t>вузах.</a:t>
            </a:r>
            <a:endParaRPr lang="ru-RU" sz="1300" dirty="0"/>
          </a:p>
          <a:p>
            <a:r>
              <a:rPr lang="ru-RU" sz="1300" b="1" dirty="0"/>
              <a:t>Лицеи </a:t>
            </a:r>
            <a:r>
              <a:rPr lang="ru-RU" sz="1300" b="1" dirty="0" smtClean="0"/>
              <a:t>силовых ведомств</a:t>
            </a:r>
            <a:r>
              <a:rPr lang="ru-RU" sz="1300" dirty="0"/>
              <a:t/>
            </a:r>
            <a:br>
              <a:rPr lang="ru-RU" sz="1300" dirty="0"/>
            </a:br>
            <a:r>
              <a:rPr lang="ru-RU" sz="1300" dirty="0"/>
              <a:t>Профильные лицеи при университете МЧС и учебных заведениях МВД готовят будущих специалистов для гражданской защиты и службы правопорядка</a:t>
            </a:r>
            <a:r>
              <a:rPr lang="ru-RU" sz="1300" dirty="0" smtClean="0"/>
              <a:t>.</a:t>
            </a:r>
          </a:p>
          <a:p>
            <a:r>
              <a:rPr lang="ru-RU" sz="1300" b="1" dirty="0" smtClean="0"/>
              <a:t>Военная академия Республики Беларусь </a:t>
            </a:r>
            <a:r>
              <a:rPr lang="ru-RU" sz="1300" dirty="0" smtClean="0"/>
              <a:t>— ведущее военное учебное учреждение.</a:t>
            </a:r>
          </a:p>
          <a:p>
            <a:r>
              <a:rPr lang="ru-RU" sz="1300" b="1" dirty="0" smtClean="0"/>
              <a:t>Военные факультеты </a:t>
            </a:r>
            <a:r>
              <a:rPr lang="ru-RU" sz="1300" dirty="0"/>
              <a:t>(военно-технический факультет в </a:t>
            </a:r>
            <a:r>
              <a:rPr lang="ru-RU" sz="1300" dirty="0" smtClean="0"/>
              <a:t>БНТУ, военно-транспортный </a:t>
            </a:r>
            <a:r>
              <a:rPr lang="ru-RU" sz="1300" dirty="0"/>
              <a:t>факультет в БГУТ</a:t>
            </a:r>
            <a:r>
              <a:rPr lang="ru-RU" sz="1300" dirty="0" smtClean="0"/>
              <a:t> и военные факультеты </a:t>
            </a:r>
            <a:r>
              <a:rPr lang="ru-RU" sz="1300" dirty="0"/>
              <a:t>в </a:t>
            </a:r>
            <a:r>
              <a:rPr lang="ru-RU" sz="1300" dirty="0" smtClean="0"/>
              <a:t>БГУ, БГУИР, </a:t>
            </a:r>
            <a:r>
              <a:rPr lang="ru-RU" sz="1300" dirty="0" err="1" smtClean="0"/>
              <a:t>ГрГУ</a:t>
            </a:r>
            <a:r>
              <a:rPr lang="ru-RU" sz="1300" dirty="0" smtClean="0"/>
              <a:t> и БГАА).</a:t>
            </a:r>
          </a:p>
          <a:p>
            <a:r>
              <a:rPr lang="ru-RU" sz="1300" b="1" dirty="0" smtClean="0"/>
              <a:t>Военно-медицинский </a:t>
            </a:r>
            <a:r>
              <a:rPr lang="ru-RU" sz="1300" b="1" dirty="0"/>
              <a:t>институт в </a:t>
            </a:r>
            <a:r>
              <a:rPr lang="ru-RU" sz="1300" b="1" dirty="0" smtClean="0"/>
              <a:t>БГМУ.</a:t>
            </a:r>
          </a:p>
          <a:p>
            <a:r>
              <a:rPr lang="ru-RU" sz="1300" b="1" dirty="0" smtClean="0"/>
              <a:t>Военные кафедры.</a:t>
            </a:r>
            <a:endParaRPr lang="ru-RU" sz="13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413" y="3259083"/>
            <a:ext cx="164606" cy="1646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4246974"/>
            <a:ext cx="164606" cy="1646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3981320"/>
            <a:ext cx="164606" cy="1646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95" y="2829541"/>
            <a:ext cx="164606" cy="16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8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2197876"/>
            <a:ext cx="7981668" cy="881428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51624" y="2355726"/>
            <a:ext cx="2727398" cy="565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7828601" y="3281661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691395" y="-279612"/>
            <a:ext cx="226724" cy="162983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41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Мы-едины_HD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42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627534"/>
            <a:ext cx="4861671" cy="320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700"/>
              </a:lnSpc>
            </a:pP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Наша </a:t>
            </a: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высокотехнологичная, компактная и мобильная армия, вся военная организация государства способны ответить на любые вызовы времени и являются сегодня надежным щитом для народа, гарантом мира на белорусской </a:t>
            </a:r>
            <a:r>
              <a:rPr lang="ru-RU" sz="2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земле.</a:t>
            </a:r>
            <a:endParaRPr lang="ru-RU" sz="2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86673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203806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74869" y="-196298"/>
            <a:ext cx="148381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851920" y="3921318"/>
            <a:ext cx="49685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 smtClean="0">
                <a:solidFill>
                  <a:schemeClr val="bg1"/>
                </a:solidFill>
              </a:rPr>
              <a:t>А.Г.Лукашенко</a:t>
            </a:r>
            <a:r>
              <a:rPr lang="ru-RU" sz="1400" i="1" dirty="0" smtClean="0">
                <a:solidFill>
                  <a:schemeClr val="bg1"/>
                </a:solidFill>
              </a:rPr>
              <a:t>. </a:t>
            </a:r>
            <a:r>
              <a:rPr lang="ru-RU" sz="1400" i="1" dirty="0">
                <a:solidFill>
                  <a:schemeClr val="bg1"/>
                </a:solidFill>
              </a:rPr>
              <a:t/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Из поздравления </a:t>
            </a:r>
            <a:r>
              <a:rPr lang="ru-RU" sz="1400" i="1" dirty="0">
                <a:solidFill>
                  <a:schemeClr val="bg1"/>
                </a:solidFill>
              </a:rPr>
              <a:t>соотечественников, ветеранов и военнослужащих с Днем защитников Отечества и Вооруженных </a:t>
            </a:r>
            <a:r>
              <a:rPr lang="ru-RU" sz="1400" i="1" dirty="0" smtClean="0">
                <a:solidFill>
                  <a:schemeClr val="bg1"/>
                </a:solidFill>
              </a:rPr>
              <a:t>Сил, 23 февраля 2025 г.</a:t>
            </a: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82020" y="323072"/>
            <a:ext cx="5976664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ru-RU" sz="2000" b="1" dirty="0"/>
              <a:t>Под давлением США члены Североатлантического альянса были вынуждены принять обязательства по повышению военных расходов до 5% ВВП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к </a:t>
            </a:r>
            <a:r>
              <a:rPr lang="ru-RU" sz="2000" b="1" dirty="0"/>
              <a:t>2035 </a:t>
            </a:r>
            <a:r>
              <a:rPr lang="ru-RU" sz="2000" b="1" dirty="0" smtClean="0"/>
              <a:t>году</a:t>
            </a:r>
            <a:endParaRPr lang="ru-RU" sz="2000" b="1" dirty="0"/>
          </a:p>
          <a:p>
            <a:pPr>
              <a:lnSpc>
                <a:spcPts val="1900"/>
              </a:lnSpc>
            </a:pPr>
            <a:endParaRPr lang="ru-RU" sz="1550" dirty="0" smtClean="0"/>
          </a:p>
          <a:p>
            <a:pPr>
              <a:lnSpc>
                <a:spcPts val="1900"/>
              </a:lnSpc>
            </a:pPr>
            <a:r>
              <a:rPr lang="ru-RU" sz="1600" i="1" dirty="0"/>
              <a:t>Совокупные расходы стран НАТО на оборону в 2025 году составили порядка 1,6 трлн долларов </a:t>
            </a:r>
            <a:r>
              <a:rPr lang="ru-RU" sz="1600" i="1" dirty="0" smtClean="0"/>
              <a:t>США</a:t>
            </a:r>
          </a:p>
          <a:p>
            <a:pPr>
              <a:lnSpc>
                <a:spcPts val="1900"/>
              </a:lnSpc>
            </a:pP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Планы ключевых игроков: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США (2026):</a:t>
            </a:r>
            <a:r>
              <a:rPr lang="ru-RU" sz="1600" dirty="0"/>
              <a:t> </a:t>
            </a:r>
            <a:r>
              <a:rPr lang="ru-RU" sz="1600" dirty="0" smtClean="0"/>
              <a:t>- 1 </a:t>
            </a:r>
            <a:r>
              <a:rPr lang="ru-RU" sz="1600" dirty="0"/>
              <a:t>трлн </a:t>
            </a:r>
            <a:r>
              <a:rPr lang="ru-RU" sz="1600" dirty="0" smtClean="0"/>
              <a:t>долларов США </a:t>
            </a:r>
            <a:r>
              <a:rPr lang="ru-RU" sz="1600" dirty="0"/>
              <a:t>(исторический рекорд</a:t>
            </a:r>
            <a:r>
              <a:rPr lang="ru-RU" sz="1600" dirty="0" smtClean="0"/>
              <a:t>);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ЕС (до 2030):</a:t>
            </a:r>
            <a:r>
              <a:rPr lang="ru-RU" sz="1600" dirty="0"/>
              <a:t> </a:t>
            </a:r>
            <a:r>
              <a:rPr lang="ru-RU" sz="1600" dirty="0" smtClean="0"/>
              <a:t>- 800 </a:t>
            </a:r>
            <a:r>
              <a:rPr lang="ru-RU" sz="1600" dirty="0"/>
              <a:t>млрд </a:t>
            </a:r>
            <a:r>
              <a:rPr lang="ru-RU" sz="1600" dirty="0" smtClean="0"/>
              <a:t>евро.</a:t>
            </a:r>
            <a:br>
              <a:rPr lang="ru-RU" sz="1600" dirty="0" smtClean="0"/>
            </a:b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Рост потенциала на восточном фланге </a:t>
            </a:r>
            <a:r>
              <a:rPr lang="ru-RU" sz="1600" b="1" dirty="0" smtClean="0"/>
              <a:t>НАТО</a:t>
            </a:r>
            <a:endParaRPr lang="ru-RU" sz="1600" dirty="0"/>
          </a:p>
          <a:p>
            <a:pPr>
              <a:lnSpc>
                <a:spcPts val="1900"/>
              </a:lnSpc>
            </a:pPr>
            <a:r>
              <a:rPr lang="ru-RU" sz="1600" b="1" dirty="0"/>
              <a:t>Польша (2026):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5% ВВП на оборону (~55 млрд </a:t>
            </a:r>
            <a:r>
              <a:rPr lang="ru-RU" sz="1600" dirty="0" smtClean="0"/>
              <a:t>долларов США);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численность </a:t>
            </a:r>
            <a:r>
              <a:rPr lang="ru-RU" sz="1600" dirty="0"/>
              <a:t>армии: 230 тыс. чел. (сейчас 207 тыс</a:t>
            </a:r>
            <a:r>
              <a:rPr lang="ru-RU" sz="1600" dirty="0" smtClean="0"/>
              <a:t>.);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— </a:t>
            </a:r>
            <a:r>
              <a:rPr lang="ru-RU" sz="1600" dirty="0" smtClean="0"/>
              <a:t>к </a:t>
            </a:r>
            <a:r>
              <a:rPr lang="ru-RU" sz="1600" dirty="0"/>
              <a:t>2035 году: 300 тыс. чел.</a:t>
            </a:r>
          </a:p>
          <a:p>
            <a:pPr>
              <a:lnSpc>
                <a:spcPts val="1900"/>
              </a:lnSpc>
            </a:pPr>
            <a:r>
              <a:rPr lang="ru-RU" sz="1600" b="1" dirty="0"/>
              <a:t>Страны Балтии наращивают расходы в схожем </a:t>
            </a:r>
            <a:r>
              <a:rPr lang="ru-RU" sz="1600" b="1" dirty="0" smtClean="0"/>
              <a:t>ключе</a:t>
            </a:r>
            <a:endParaRPr lang="ru-RU" sz="1600" b="1" dirty="0"/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91088" y="4033286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591088" y="4279470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591088" y="3792962"/>
            <a:ext cx="164488" cy="164488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3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16016" y="1419622"/>
            <a:ext cx="42241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В их </a:t>
            </a:r>
            <a:r>
              <a:rPr lang="ru-RU" sz="1400" dirty="0" smtClean="0"/>
              <a:t>числе: </a:t>
            </a:r>
            <a:r>
              <a:rPr lang="ru-RU" sz="1400" dirty="0" err="1"/>
              <a:t>сверхманевренные</a:t>
            </a:r>
            <a:r>
              <a:rPr lang="ru-RU" sz="1400" dirty="0"/>
              <a:t>, многофункциональные истребители Су-30СМ и </a:t>
            </a:r>
            <a:r>
              <a:rPr lang="ru-RU" sz="1400" dirty="0" smtClean="0"/>
              <a:t>Су-30СМ2; </a:t>
            </a:r>
            <a:r>
              <a:rPr lang="ru-RU" sz="1400" dirty="0"/>
              <a:t>транспортно-боевые вертолеты </a:t>
            </a:r>
            <a:r>
              <a:rPr lang="ru-RU" sz="1400" dirty="0" smtClean="0"/>
              <a:t>Ми-35М; </a:t>
            </a:r>
            <a:r>
              <a:rPr lang="ru-RU" sz="1400" dirty="0"/>
              <a:t>реактивные системы залпового огня В-300 «Полонез-М</a:t>
            </a:r>
            <a:r>
              <a:rPr lang="ru-RU" sz="1400" dirty="0" smtClean="0"/>
              <a:t>»; </a:t>
            </a:r>
            <a:r>
              <a:rPr lang="ru-RU" sz="1400" dirty="0"/>
              <a:t>оперативно-тактические ракетные комплексы «Искандер-М</a:t>
            </a:r>
            <a:r>
              <a:rPr lang="ru-RU" sz="1400" dirty="0" smtClean="0"/>
              <a:t>»; </a:t>
            </a:r>
            <a:r>
              <a:rPr lang="ru-RU" sz="1400" dirty="0"/>
              <a:t>зенитные ракетные комплексы «Тор-М2К», С-400 «Триумф</a:t>
            </a:r>
            <a:r>
              <a:rPr lang="ru-RU" sz="1400" dirty="0" smtClean="0"/>
              <a:t>»; </a:t>
            </a:r>
            <a:r>
              <a:rPr lang="ru-RU" sz="1400" dirty="0"/>
              <a:t>бронетранспортеры БТР-82А, БТР-80К, БТР-70МБ1, </a:t>
            </a:r>
            <a:r>
              <a:rPr lang="ru-RU" sz="1400" dirty="0" smtClean="0"/>
              <a:t>БТР-V2; </a:t>
            </a:r>
            <a:r>
              <a:rPr lang="ru-RU" sz="1400" dirty="0"/>
              <a:t>радиолокационные станции </a:t>
            </a:r>
            <a:r>
              <a:rPr lang="ru-RU" sz="1400"/>
              <a:t>«</a:t>
            </a:r>
            <a:r>
              <a:rPr lang="ru-RU" sz="1400" smtClean="0"/>
              <a:t>Противник-Г</a:t>
            </a:r>
            <a:r>
              <a:rPr lang="ru-RU" sz="1400" dirty="0"/>
              <a:t>», «Сопка», «Роса РБ», «Восток</a:t>
            </a:r>
            <a:r>
              <a:rPr lang="ru-RU" sz="1400" dirty="0" smtClean="0"/>
              <a:t>»; </a:t>
            </a:r>
            <a:r>
              <a:rPr lang="ru-RU" sz="1400" dirty="0"/>
              <a:t>беспилотные авиационные комплексы «</a:t>
            </a:r>
            <a:r>
              <a:rPr lang="ru-RU" sz="1400" dirty="0" err="1"/>
              <a:t>Суперкам</a:t>
            </a:r>
            <a:r>
              <a:rPr lang="ru-RU" sz="1400" dirty="0"/>
              <a:t> С350», «</a:t>
            </a:r>
            <a:r>
              <a:rPr lang="ru-RU" sz="1400" dirty="0" err="1"/>
              <a:t>Суперкам</a:t>
            </a:r>
            <a:r>
              <a:rPr lang="ru-RU" sz="1400" dirty="0"/>
              <a:t> С150», «Беркут-3», «</a:t>
            </a:r>
            <a:r>
              <a:rPr lang="ru-RU" sz="1400" dirty="0" err="1"/>
              <a:t>Болас</a:t>
            </a:r>
            <a:r>
              <a:rPr lang="ru-RU" sz="1400" dirty="0"/>
              <a:t>», «Кастет», «Овод</a:t>
            </a:r>
            <a:r>
              <a:rPr lang="ru-RU" sz="1400" dirty="0" smtClean="0"/>
              <a:t>»; </a:t>
            </a:r>
            <a:r>
              <a:rPr lang="ru-RU" sz="1400" dirty="0"/>
              <a:t>станции радиоэлектронной борьбы Р-934УМ2, «Сфера-Т</a:t>
            </a:r>
            <a:r>
              <a:rPr lang="ru-RU" sz="1400" dirty="0" smtClean="0"/>
              <a:t>»; </a:t>
            </a:r>
            <a:r>
              <a:rPr lang="ru-RU" sz="1400" dirty="0"/>
              <a:t>современные средства связи и </a:t>
            </a:r>
            <a:r>
              <a:rPr lang="ru-RU" sz="1400" dirty="0" smtClean="0"/>
              <a:t>навигации; </a:t>
            </a:r>
            <a:r>
              <a:rPr lang="ru-RU" sz="1400" dirty="0"/>
              <a:t>стрелковое оружие и средства защиты личного состава.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293632"/>
            <a:ext cx="8820472" cy="9819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798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ЗА ПОСЛЕДНИЕ ПЯТЬ ЛЕТ ЗАКУПЛЕНО И ПОСТАВЛЕНО В ВОЙСКА </a:t>
            </a:r>
            <a:r>
              <a:rPr lang="ru-RU" sz="2000" b="1" dirty="0" smtClean="0">
                <a:solidFill>
                  <a:schemeClr val="bg1"/>
                </a:solidFill>
              </a:rPr>
              <a:t>БОЛЕЕ 300 ТЫС. ЕДИНИЦ </a:t>
            </a:r>
            <a:r>
              <a:rPr lang="ru-RU" sz="2000" dirty="0" smtClean="0">
                <a:solidFill>
                  <a:schemeClr val="bg1"/>
                </a:solidFill>
              </a:rPr>
              <a:t>НОВЫХ ОБРАЗЦОВ И КОМПЛЕКТОВ ВООРУЖЕНИЯ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11960" y="323209"/>
            <a:ext cx="4559817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499992" y="555526"/>
            <a:ext cx="3816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2025 ГОДУ БЕЛОРУССКИЕ ВОЕННОСЛУЖАЩИЕ ПРИНЯЛИ УЧАСТИЕ В МЕРОПРИЯТИЯХ ОДКБ: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788024" y="2067694"/>
            <a:ext cx="388843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chemeClr val="bg1"/>
                </a:solidFill>
              </a:rPr>
              <a:t>«Взаимодействие»</a:t>
            </a:r>
            <a:r>
              <a:rPr lang="ru-RU" sz="1700" dirty="0">
                <a:solidFill>
                  <a:schemeClr val="bg1"/>
                </a:solidFill>
              </a:rPr>
              <a:t> – командно-штабное учение с Коллективными силами оперативного реагирования (КСОР</a:t>
            </a:r>
            <a:r>
              <a:rPr lang="ru-RU" sz="1700" dirty="0" smtClean="0">
                <a:solidFill>
                  <a:schemeClr val="bg1"/>
                </a:solidFill>
              </a:rPr>
              <a:t>);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«Поиск»</a:t>
            </a:r>
            <a:r>
              <a:rPr lang="ru-RU" sz="1700" dirty="0">
                <a:solidFill>
                  <a:schemeClr val="bg1"/>
                </a:solidFill>
              </a:rPr>
              <a:t> – специальное учение с силами и средствами </a:t>
            </a:r>
            <a:r>
              <a:rPr lang="ru-RU" sz="1700" dirty="0" smtClean="0">
                <a:solidFill>
                  <a:schemeClr val="bg1"/>
                </a:solidFill>
              </a:rPr>
              <a:t>разведки;</a:t>
            </a:r>
            <a:endParaRPr lang="ru-RU" sz="1700" dirty="0">
              <a:solidFill>
                <a:schemeClr val="bg1"/>
              </a:solidFill>
            </a:endParaRPr>
          </a:p>
          <a:p>
            <a:r>
              <a:rPr lang="ru-RU" sz="1700" b="1" dirty="0">
                <a:solidFill>
                  <a:schemeClr val="bg1"/>
                </a:solidFill>
              </a:rPr>
              <a:t>«Эшелон»</a:t>
            </a:r>
            <a:r>
              <a:rPr lang="ru-RU" sz="1700" dirty="0">
                <a:solidFill>
                  <a:schemeClr val="bg1"/>
                </a:solidFill>
              </a:rPr>
              <a:t> – учение с подразделениями материально-технического обеспечения (МТО) Коллективных сил.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68512" y="2139702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568512" y="3183094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568512" y="3723878"/>
            <a:ext cx="216024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</a:t>
            </a:r>
            <a:endParaRPr lang="ru-RU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11560" y="185167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Служба </a:t>
            </a:r>
            <a:r>
              <a:rPr lang="ru-RU" dirty="0"/>
              <a:t>в армии воспринимается </a:t>
            </a:r>
            <a:r>
              <a:rPr lang="ru-RU" dirty="0" smtClean="0"/>
              <a:t>белорусскими гражданами </a:t>
            </a:r>
            <a:r>
              <a:rPr lang="ru-RU" dirty="0"/>
              <a:t>в контексте ряда патриотических установок, таких как</a:t>
            </a:r>
            <a:r>
              <a:rPr lang="ru-RU" b="1" dirty="0"/>
              <a:t> </a:t>
            </a:r>
            <a:r>
              <a:rPr lang="ru-RU" b="1" dirty="0" smtClean="0"/>
              <a:t>«воспитание</a:t>
            </a:r>
            <a:r>
              <a:rPr lang="ru-RU" b="1" dirty="0"/>
              <a:t>, дисциплина», </a:t>
            </a:r>
            <a:r>
              <a:rPr lang="ru-RU" b="1" dirty="0" smtClean="0"/>
              <a:t>«защита </a:t>
            </a:r>
            <a:r>
              <a:rPr lang="ru-RU" b="1" dirty="0"/>
              <a:t>Родины», </a:t>
            </a:r>
            <a:r>
              <a:rPr lang="ru-RU" b="1" dirty="0" smtClean="0"/>
              <a:t>«школа </a:t>
            </a:r>
            <a:r>
              <a:rPr lang="ru-RU" b="1" dirty="0"/>
              <a:t>жизни», </a:t>
            </a:r>
            <a:r>
              <a:rPr lang="ru-RU" b="1" dirty="0" smtClean="0"/>
              <a:t>«долг</a:t>
            </a:r>
            <a:r>
              <a:rPr lang="ru-RU" b="1" dirty="0"/>
              <a:t>, который нужно отдать государству», </a:t>
            </a:r>
            <a:r>
              <a:rPr lang="ru-RU" b="1" dirty="0" smtClean="0"/>
              <a:t>«обязанность </a:t>
            </a:r>
            <a:r>
              <a:rPr lang="ru-RU" b="1" dirty="0"/>
              <a:t>и священный долг каждого гражданина».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0" y="456223"/>
            <a:ext cx="6948264" cy="132343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355976" y="672247"/>
            <a:ext cx="259228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 smtClean="0">
                <a:solidFill>
                  <a:schemeClr val="bg1"/>
                </a:solidFill>
              </a:rPr>
              <a:t>уровень </a:t>
            </a:r>
            <a:r>
              <a:rPr lang="ru-RU" sz="1900" b="1" dirty="0">
                <a:solidFill>
                  <a:schemeClr val="bg1"/>
                </a:solidFill>
              </a:rPr>
              <a:t>доверия белорусской армии среди </a:t>
            </a:r>
            <a:r>
              <a:rPr lang="ru-RU" sz="1900" b="1" dirty="0" smtClean="0">
                <a:solidFill>
                  <a:schemeClr val="bg1"/>
                </a:solidFill>
              </a:rPr>
              <a:t>населения</a:t>
            </a:r>
            <a:r>
              <a:rPr lang="en-US" sz="1600" b="1" dirty="0" smtClean="0">
                <a:solidFill>
                  <a:schemeClr val="bg1"/>
                </a:solidFill>
              </a:rPr>
              <a:t>*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456223"/>
            <a:ext cx="275588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71,4</a:t>
            </a:r>
            <a:r>
              <a:rPr lang="ru-RU" sz="8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endParaRPr lang="ru-RU" sz="8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7809" y="4371950"/>
            <a:ext cx="53388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*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данным социологического исследования, проведенного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</a:t>
            </a:r>
            <a:b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III </a:t>
            </a:r>
            <a:r>
              <a:rPr lang="en-US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квартале </a:t>
            </a: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2025 г. Институтом социологии НАН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Беларуси 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2" descr="D:\Академия управления\2026\январь\Слой 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09" y="721898"/>
            <a:ext cx="876823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821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57200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030669" y="555526"/>
            <a:ext cx="365466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Согласно результатам исследования, в белорусском общественном мнении</a:t>
            </a:r>
            <a:r>
              <a:rPr lang="ru-RU" sz="2200" b="1" dirty="0">
                <a:solidFill>
                  <a:schemeClr val="bg1"/>
                </a:solidFill>
              </a:rPr>
              <a:t> идея защиты Родины является одним из базовых элементов матрицы ценностей белорусов</a:t>
            </a:r>
            <a:r>
              <a:rPr lang="ru-RU" sz="2200" dirty="0">
                <a:solidFill>
                  <a:schemeClr val="bg1"/>
                </a:solidFill>
              </a:rPr>
              <a:t>, и большинство респондентов </a:t>
            </a:r>
            <a:r>
              <a:rPr lang="ru-RU" sz="2200" dirty="0" smtClean="0">
                <a:solidFill>
                  <a:schemeClr val="bg1"/>
                </a:solidFill>
              </a:rPr>
              <a:t>выражают </a:t>
            </a:r>
            <a:r>
              <a:rPr lang="ru-RU" sz="2200" dirty="0">
                <a:solidFill>
                  <a:schemeClr val="bg1"/>
                </a:solidFill>
              </a:rPr>
              <a:t>готовность встать на защиту страны при возникновении серьезной </a:t>
            </a:r>
            <a:r>
              <a:rPr lang="ru-RU" sz="2200" dirty="0" smtClean="0">
                <a:solidFill>
                  <a:schemeClr val="bg1"/>
                </a:solidFill>
              </a:rPr>
              <a:t>угрозы.</a:t>
            </a:r>
            <a:endParaRPr lang="ru-RU" sz="2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660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4572000" cy="5153133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58669" y="399835"/>
            <a:ext cx="3825299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 smtClean="0">
                <a:solidFill>
                  <a:schemeClr val="bg1"/>
                </a:solidFill>
              </a:rPr>
              <a:t>Подавляющее </a:t>
            </a:r>
            <a:r>
              <a:rPr lang="ru-RU" sz="1900" dirty="0">
                <a:solidFill>
                  <a:schemeClr val="bg1"/>
                </a:solidFill>
              </a:rPr>
              <a:t>большинство респондентов считают себя патриотами Республики Беларусь </a:t>
            </a:r>
            <a:r>
              <a:rPr lang="ru-RU" sz="1900" dirty="0" smtClean="0">
                <a:solidFill>
                  <a:schemeClr val="bg1"/>
                </a:solidFill>
              </a:rPr>
              <a:t>–</a:t>
            </a:r>
            <a:r>
              <a:rPr lang="ru-RU" sz="1900" b="1" dirty="0" smtClean="0">
                <a:solidFill>
                  <a:schemeClr val="bg1"/>
                </a:solidFill>
              </a:rPr>
              <a:t>82,4%</a:t>
            </a:r>
            <a:r>
              <a:rPr lang="ru-RU" sz="1900" b="1" dirty="0">
                <a:solidFill>
                  <a:schemeClr val="bg1"/>
                </a:solidFill>
              </a:rPr>
              <a:t>.</a:t>
            </a:r>
            <a:r>
              <a:rPr lang="ru-RU" sz="1900" dirty="0" smtClean="0">
                <a:solidFill>
                  <a:schemeClr val="bg1"/>
                </a:solidFill>
              </a:rPr>
              <a:t> </a:t>
            </a:r>
            <a:r>
              <a:rPr lang="ru-RU" sz="1900" dirty="0">
                <a:solidFill>
                  <a:schemeClr val="bg1"/>
                </a:solidFill>
              </a:rPr>
              <a:t>При этом понятие быть патриотом, по мнению белорусов складывается из таких составляющих, как «жить и работать в Беларуси», «уважать государственную символику и историю Беларуси», «любить белорусскую культуру и язык», «быть готовым в трудные времена защищать свою страну», «вести активную деятельность на благо страны</a:t>
            </a:r>
            <a:r>
              <a:rPr lang="ru-RU" sz="1900" dirty="0" smtClean="0">
                <a:solidFill>
                  <a:schemeClr val="bg1"/>
                </a:solidFill>
              </a:rPr>
              <a:t>».</a:t>
            </a:r>
            <a:endParaRPr lang="ru-RU" sz="19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14138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15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7460</TotalTime>
  <Words>391</Words>
  <Application>Microsoft Office PowerPoint</Application>
  <PresentationFormat>Экран (16:9)</PresentationFormat>
  <Paragraphs>49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Окушко Алена Геннадьевна</cp:lastModifiedBy>
  <cp:revision>431</cp:revision>
  <dcterms:created xsi:type="dcterms:W3CDTF">2024-07-24T10:48:12Z</dcterms:created>
  <dcterms:modified xsi:type="dcterms:W3CDTF">2026-02-11T12:10:28Z</dcterms:modified>
</cp:coreProperties>
</file>