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2" r:id="rId9"/>
    <p:sldId id="263" r:id="rId10"/>
    <p:sldId id="264" r:id="rId11"/>
    <p:sldId id="265" r:id="rId12"/>
    <p:sldId id="266" r:id="rId13"/>
    <p:sldId id="268" r:id="rId14"/>
    <p:sldId id="267" r:id="rId15"/>
    <p:sldId id="269" r:id="rId16"/>
    <p:sldId id="270" r:id="rId17"/>
    <p:sldId id="271" r:id="rId18"/>
    <p:sldId id="273" r:id="rId19"/>
    <p:sldId id="274" r:id="rId20"/>
    <p:sldId id="275" r:id="rId21"/>
    <p:sldId id="276" r:id="rId22"/>
  </p:sldIdLst>
  <p:sldSz cx="12192000" cy="6858000"/>
  <p:notesSz cx="6799263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72" autoAdjust="0"/>
    <p:restoredTop sz="93805" autoAdjust="0"/>
  </p:normalViewPr>
  <p:slideViewPr>
    <p:cSldViewPr snapToGrid="0">
      <p:cViewPr varScale="1">
        <p:scale>
          <a:sx n="65" d="100"/>
          <a:sy n="65" d="100"/>
        </p:scale>
        <p:origin x="9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30T15:41:23.90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55,'154'2,"165"-4,-287-2,0-1,35-11,-33 7,48-5,222 7,-196 9,-62 0,51 9,24 1,-25-8,1-4,137-19,-173 12,111 3,-171 4,27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30T15:43:30.930"/>
    </inkml:context>
    <inkml:brush xml:id="br0">
      <inkml:brushProperty name="width" value="0.3" units="cm"/>
      <inkml:brushProperty name="height" value="0.6" units="cm"/>
      <inkml:brushProperty name="tip" value="rectangle"/>
      <inkml:brushProperty name="rasterOp" value="maskPen"/>
      <inkml:brushProperty name="ignorePressure" value="1"/>
    </inkml:brush>
  </inkml:definitions>
  <inkml:trace contextRef="#ctx0" brushRef="#br0">1 28,'0'-5,"4"-1,7 1,5 0,10 2,8 1,4 1,0 0,2 1,-2 0,-1 1,0-1,0 0,2 5,3 5,-1 6,-7 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30T15:43:34.879"/>
    </inkml:context>
    <inkml:brush xml:id="br0">
      <inkml:brushProperty name="width" value="0.3" units="cm"/>
      <inkml:brushProperty name="height" value="0.6" units="cm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1,'46'2,"-1"2,67 16,-63-10,88 7,126-17,-122-1,-74-4,-37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30T15:43:37.119"/>
    </inkml:context>
    <inkml:brush xml:id="br0">
      <inkml:brushProperty name="width" value="0.3" units="cm"/>
      <inkml:brushProperty name="height" value="0.6" units="cm"/>
      <inkml:brushProperty name="tip" value="rectangle"/>
      <inkml:brushProperty name="rasterOp" value="maskPen"/>
      <inkml:brushProperty name="ignorePressure" value="1"/>
    </inkml:brush>
  </inkml:definitions>
  <inkml:trace contextRef="#ctx0" brushRef="#br0">0 109,'111'1,"-30"1,1-3,115-16,159-24,-244 30,64-2,-162 13,84 0,114-16,-112 7,167 6,-145 4,-86-1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30T15:41:30.933"/>
    </inkml:context>
    <inkml:brush xml:id="br0">
      <inkml:brushProperty name="width" value="0.3" units="cm"/>
      <inkml:brushProperty name="height" value="0.6" units="cm"/>
      <inkml:brushProperty name="tip" value="rectangle"/>
      <inkml:brushProperty name="rasterOp" value="maskPen"/>
      <inkml:brushProperty name="ignorePressure" value="1"/>
    </inkml:brush>
  </inkml:definitions>
  <inkml:trace contextRef="#ctx0" brushRef="#br0">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30T15:41:34.332"/>
    </inkml:context>
    <inkml:brush xml:id="br0">
      <inkml:brushProperty name="width" value="0.3" units="cm"/>
      <inkml:brushProperty name="height" value="0.6" units="cm"/>
      <inkml:brushProperty name="tip" value="rectangle"/>
      <inkml:brushProperty name="rasterOp" value="maskPen"/>
      <inkml:brushProperty name="ignorePressure" value="1"/>
    </inkml:brush>
  </inkml:definitions>
  <inkml:trace contextRef="#ctx0" brushRef="#br0">1 134,'0'-2,"0"-1,1 1,-1-1,1 1,0-1,0 1,0 0,0-1,0 1,1 0,-1 0,1 0,-1 0,1 0,0 0,0 0,0 0,0 1,0-1,0 1,3-2,3-2,1 1,0 0,-1 0,14-3,29-5,1 3,0 2,0 2,62 3,-23 0,45-10,26-1,-92 12,141 4,-194-1,0 1,0 1,28 10,27 6,-8-12,1-4,109-5,-55-2,-36 2,99 3,-171 0,-1 0,1 1,-1 0,0 0,11 6,16 5,-10-5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30T15:41:36.590"/>
    </inkml:context>
    <inkml:brush xml:id="br0">
      <inkml:brushProperty name="width" value="0.3" units="cm"/>
      <inkml:brushProperty name="height" value="0.6" units="cm"/>
      <inkml:brushProperty name="tip" value="rectangle"/>
      <inkml:brushProperty name="rasterOp" value="maskPen"/>
      <inkml:brushProperty name="ignorePressure" value="1"/>
    </inkml:brush>
  </inkml:definitions>
  <inkml:trace contextRef="#ctx0" brushRef="#br0">1 84,'32'-1,"1"0,0-3,-1 0,45-13,3 0,0 3,95-3,-159 16,58-5,0 4,1 3,127 18,-171-12,46 17,-55-16,-1-1,1-1,0-1,0-1,26 1,163-7,76 2,-262 4,1 0,40 13,-38-9,54 8,14-3,50 4,-112-17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30T15:41:39.352"/>
    </inkml:context>
    <inkml:brush xml:id="br0">
      <inkml:brushProperty name="width" value="0.3" units="cm"/>
      <inkml:brushProperty name="height" value="0.6" units="cm"/>
      <inkml:brushProperty name="tip" value="rectangle"/>
      <inkml:brushProperty name="rasterOp" value="maskPen"/>
      <inkml:brushProperty name="ignorePressure" value="1"/>
    </inkml:brush>
  </inkml:definitions>
  <inkml:trace contextRef="#ctx0" brushRef="#br0">0 3,'131'-2,"142"4,-153 18,-94-16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30T15:41:44.510"/>
    </inkml:context>
    <inkml:brush xml:id="br0">
      <inkml:brushProperty name="width" value="0.3" units="cm"/>
      <inkml:brushProperty name="height" value="0.6" units="cm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1,'0'4,"4"2,7 0,5-1,9-2,9-1,9-1,0-1,-2 0,-3 0,-4 0,-4 0,3-1,5 1,-5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30T15:41:46.378"/>
    </inkml:context>
    <inkml:brush xml:id="br0">
      <inkml:brushProperty name="width" value="0.3" units="cm"/>
      <inkml:brushProperty name="height" value="0.6" units="cm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1,'0'4,"5"2,5 0,6-1,5-2,3-1,7-1,7-1,1 0,-1 0,-3 0,-2 0,-4-1,4 1,-4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30T15:43:26.477"/>
    </inkml:context>
    <inkml:brush xml:id="br0">
      <inkml:brushProperty name="width" value="0.3" units="cm"/>
      <inkml:brushProperty name="height" value="0.6" units="cm"/>
      <inkml:brushProperty name="tip" value="rectangle"/>
      <inkml:brushProperty name="rasterOp" value="maskPen"/>
      <inkml:brushProperty name="ignorePressure" value="1"/>
    </inkml:brush>
  </inkml:definitions>
  <inkml:trace contextRef="#ctx0" brushRef="#br0">1 53,'127'1,"141"-3,-245 0,-1-2,0 0,37-12,29-6,-64 18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30T15:43:27.751"/>
    </inkml:context>
    <inkml:brush xml:id="br0">
      <inkml:brushProperty name="width" value="0.3" units="cm"/>
      <inkml:brushProperty name="height" value="0.6" units="cm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0,'9'5,"11"1,17-1,2 4,3 0,3 4,3-1,-1-3,-1 3,-3-2,-5-2,1-3,-2-2,1 4,4-1,-6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8/26/2025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8/26/2025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8/26/2025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8/26/2025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8/26/2025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0.png"/><Relationship Id="rId13" Type="http://schemas.openxmlformats.org/officeDocument/2006/relationships/customXml" Target="../ink/ink5.xml"/><Relationship Id="rId18" Type="http://schemas.openxmlformats.org/officeDocument/2006/relationships/image" Target="../media/image35.png"/><Relationship Id="rId26" Type="http://schemas.openxmlformats.org/officeDocument/2006/relationships/customXml" Target="../ink/ink10.xml"/><Relationship Id="rId3" Type="http://schemas.openxmlformats.org/officeDocument/2006/relationships/image" Target="../media/image30.png"/><Relationship Id="rId21" Type="http://schemas.openxmlformats.org/officeDocument/2006/relationships/image" Target="../media/image38.jpg"/><Relationship Id="rId7" Type="http://schemas.openxmlformats.org/officeDocument/2006/relationships/customXml" Target="../ink/ink2.xml"/><Relationship Id="rId12" Type="http://schemas.openxmlformats.org/officeDocument/2006/relationships/image" Target="../media/image32.png"/><Relationship Id="rId17" Type="http://schemas.openxmlformats.org/officeDocument/2006/relationships/customXml" Target="../ink/ink7.xml"/><Relationship Id="rId25" Type="http://schemas.openxmlformats.org/officeDocument/2006/relationships/image" Target="../media/image40.png"/><Relationship Id="rId2" Type="http://schemas.openxmlformats.org/officeDocument/2006/relationships/image" Target="../media/image29.png"/><Relationship Id="rId16" Type="http://schemas.openxmlformats.org/officeDocument/2006/relationships/image" Target="../media/image34.png"/><Relationship Id="rId20" Type="http://schemas.openxmlformats.org/officeDocument/2006/relationships/image" Target="../media/image37.png"/><Relationship Id="rId29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0.png"/><Relationship Id="rId11" Type="http://schemas.openxmlformats.org/officeDocument/2006/relationships/customXml" Target="../ink/ink4.xml"/><Relationship Id="rId24" Type="http://schemas.openxmlformats.org/officeDocument/2006/relationships/customXml" Target="../ink/ink9.xml"/><Relationship Id="rId5" Type="http://schemas.openxmlformats.org/officeDocument/2006/relationships/customXml" Target="../ink/ink1.xml"/><Relationship Id="rId15" Type="http://schemas.openxmlformats.org/officeDocument/2006/relationships/customXml" Target="../ink/ink6.xml"/><Relationship Id="rId23" Type="http://schemas.openxmlformats.org/officeDocument/2006/relationships/image" Target="../media/image39.png"/><Relationship Id="rId28" Type="http://schemas.openxmlformats.org/officeDocument/2006/relationships/customXml" Target="../ink/ink11.xml"/><Relationship Id="rId10" Type="http://schemas.openxmlformats.org/officeDocument/2006/relationships/image" Target="../media/image310.png"/><Relationship Id="rId19" Type="http://schemas.openxmlformats.org/officeDocument/2006/relationships/image" Target="../media/image36.png"/><Relationship Id="rId31" Type="http://schemas.openxmlformats.org/officeDocument/2006/relationships/image" Target="../media/image43.png"/><Relationship Id="rId4" Type="http://schemas.openxmlformats.org/officeDocument/2006/relationships/image" Target="../media/image31.png"/><Relationship Id="rId9" Type="http://schemas.openxmlformats.org/officeDocument/2006/relationships/customXml" Target="../ink/ink3.xml"/><Relationship Id="rId14" Type="http://schemas.openxmlformats.org/officeDocument/2006/relationships/image" Target="../media/image33.png"/><Relationship Id="rId22" Type="http://schemas.openxmlformats.org/officeDocument/2006/relationships/customXml" Target="../ink/ink8.xml"/><Relationship Id="rId27" Type="http://schemas.openxmlformats.org/officeDocument/2006/relationships/image" Target="../media/image41.png"/><Relationship Id="rId30" Type="http://schemas.openxmlformats.org/officeDocument/2006/relationships/customXml" Target="../ink/ink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87AAEA1-BA87-9249-DF32-6E7E63E3AA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2402" y="393757"/>
            <a:ext cx="9007195" cy="591808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FABB4C-D48E-4727-5BFD-BB83B528B9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5763" y="690714"/>
            <a:ext cx="9192322" cy="4845377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Признаки вовлечения молодежи в деструктивную деятельность праворадикальных группировок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BY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0936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5495B8-32CC-E865-9D37-AF4E47BE1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38151"/>
            <a:ext cx="11134725" cy="2581274"/>
          </a:xfrm>
        </p:spPr>
        <p:txBody>
          <a:bodyPr>
            <a:noAutofit/>
          </a:bodyPr>
          <a:lstStyle/>
          <a:p>
            <a:pPr algn="just"/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2300" kern="100" cap="small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Практикуют написание стихов и сочинений, пропагандирующих массовые убийства, отражающие социальное неравенство в обществе.</a:t>
            </a:r>
            <a:br>
              <a:rPr lang="ru-RU" sz="2300" kern="100" cap="small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300" kern="100" cap="small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В творчестве фиксируется упоминание имен и образов известных маньяков </a:t>
            </a:r>
            <a:r>
              <a:rPr lang="ru-RU" sz="2300" i="1" kern="100" cap="small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(«иркутские </a:t>
            </a:r>
            <a:r>
              <a:rPr lang="ru-RU" sz="2300" i="1" kern="100" cap="small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молоточники</a:t>
            </a:r>
            <a:r>
              <a:rPr lang="ru-RU" sz="2300" i="1" kern="100" cap="small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«</a:t>
            </a:r>
            <a:r>
              <a:rPr lang="ru-RU" sz="2300" i="1" kern="100" cap="small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скулшутеры</a:t>
            </a:r>
            <a:r>
              <a:rPr lang="ru-RU" sz="2300" i="1" kern="100" cap="small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</a:t>
            </a:r>
            <a:r>
              <a:rPr lang="ru-RU" sz="2300" i="1" kern="100" cap="small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Э.Харрис</a:t>
            </a:r>
            <a:r>
              <a:rPr lang="ru-RU" sz="2300" i="1" kern="100" cap="small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300" i="1" kern="100" cap="small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Д.Клиболд</a:t>
            </a:r>
            <a:r>
              <a:rPr lang="ru-RU" sz="2300" i="1" kern="100" cap="small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«керченский стрелок» </a:t>
            </a:r>
            <a:r>
              <a:rPr lang="ru-RU" sz="2300" i="1" kern="100" cap="small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В.Росляков</a:t>
            </a:r>
            <a:r>
              <a:rPr lang="ru-RU" sz="2300" i="1" kern="100" cap="small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300" i="1" kern="100" cap="small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И.Галявиев</a:t>
            </a:r>
            <a:r>
              <a:rPr lang="ru-RU" sz="2300" i="1" kern="100" cap="small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300" i="1" kern="100" cap="small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Т.Бекмансуров</a:t>
            </a:r>
            <a:r>
              <a:rPr lang="ru-RU" sz="2300" i="1" kern="100" cap="small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неонацисты </a:t>
            </a:r>
            <a:r>
              <a:rPr lang="ru-RU" sz="2300" i="1" kern="100" cap="small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Д.Боровиков</a:t>
            </a:r>
            <a:r>
              <a:rPr lang="ru-RU" sz="2300" i="1" kern="100" cap="small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300" i="1" kern="100" cap="small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М.Марцинкевич</a:t>
            </a:r>
            <a:r>
              <a:rPr lang="ru-RU" sz="2300" i="1" kern="100" cap="small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иностранные террористы, например, </a:t>
            </a:r>
            <a:r>
              <a:rPr lang="ru-RU" sz="2300" i="1" kern="100" cap="small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А.Брейвик</a:t>
            </a:r>
            <a:r>
              <a:rPr lang="ru-RU" sz="2300" i="1" kern="100" cap="small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лидеры третьего Рейха, скандинавские божества и пр.</a:t>
            </a:r>
            <a:r>
              <a:rPr lang="ru-RU" sz="2300" kern="100" cap="small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ru-BY" sz="2300" kern="100" cap="small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F22A878E-0F10-9964-7625-6A017F833BA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47406" y="3124200"/>
            <a:ext cx="4152623" cy="3124200"/>
          </a:xfrm>
        </p:spPr>
      </p:pic>
      <p:pic>
        <p:nvPicPr>
          <p:cNvPr id="16" name="Объект 15">
            <a:extLst>
              <a:ext uri="{FF2B5EF4-FFF2-40B4-BE49-F238E27FC236}">
                <a16:creationId xmlns:a16="http://schemas.microsoft.com/office/drawing/2014/main" id="{3011E788-3F1D-CA76-C9F7-4106FB171C0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236339" y="3124200"/>
            <a:ext cx="5207000" cy="3124200"/>
          </a:xfrm>
        </p:spPr>
      </p:pic>
    </p:spTree>
    <p:extLst>
      <p:ext uri="{BB962C8B-B14F-4D97-AF65-F5344CB8AC3E}">
        <p14:creationId xmlns:p14="http://schemas.microsoft.com/office/powerpoint/2010/main" val="1331791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E678170-A8D0-BC47-4D00-D495A55D42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4835" y="3148553"/>
            <a:ext cx="2642330" cy="350444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E3C9D17-1B5D-C807-12B8-CCFC794315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9143" y="442937"/>
            <a:ext cx="3767014" cy="270087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4DD181F-096A-652A-B16C-BEB3337157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7928" y="447674"/>
            <a:ext cx="3781899" cy="513397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0591281-710E-D95F-048D-F9E4A55914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957" y="447674"/>
            <a:ext cx="3067387" cy="4876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360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F11FE23-7BC8-0606-C01A-1233060AAF05}"/>
              </a:ext>
            </a:extLst>
          </p:cNvPr>
          <p:cNvSpPr txBox="1"/>
          <p:nvPr/>
        </p:nvSpPr>
        <p:spPr>
          <a:xfrm>
            <a:off x="828675" y="1657349"/>
            <a:ext cx="5467350" cy="3631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В повседневной жизни предпочитают одежду в стиле «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Casual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или «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Military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 Среди отличительных предметов гардероба выделяются: головные уборы (</a:t>
            </a:r>
            <a:r>
              <a:rPr lang="ru-RU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панамы, шотландские клетчатые кепки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тенниски, толстовки с капюшоном, куртки-бомберы, брюки-милитари или карго, подтяжки, ботинки 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высоким берцем  (</a:t>
            </a:r>
            <a:r>
              <a:rPr lang="ru-RU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белая или красная шнуровка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BY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FE5C382-33C8-B4F3-41F9-EB51298572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0468" y="590108"/>
            <a:ext cx="4252857" cy="5677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841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AA7C91B-2ECF-0157-078D-4A64FB00C5FC}"/>
              </a:ext>
            </a:extLst>
          </p:cNvPr>
          <p:cNvSpPr txBox="1"/>
          <p:nvPr/>
        </p:nvSpPr>
        <p:spPr>
          <a:xfrm>
            <a:off x="1057275" y="485776"/>
            <a:ext cx="10363200" cy="824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Атрибуты одежды могут содержать изображения викингов, крестов, свастик, </a:t>
            </a:r>
            <a:r>
              <a:rPr lang="ru-RU" sz="23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триквертов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RU" sz="23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треугольников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коловратов, «черного солнца». </a:t>
            </a:r>
            <a:endParaRPr lang="ru-BY" sz="23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80CC788-ABAB-4FDE-AE48-562E488181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9243" y="1600935"/>
            <a:ext cx="4214813" cy="452558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F27D238-4131-4DBE-09F0-9993A2870F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7637" y="1531856"/>
            <a:ext cx="3224213" cy="445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377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28D7CBA-B192-BE89-9CD1-086A1DC303FF}"/>
              </a:ext>
            </a:extLst>
          </p:cNvPr>
          <p:cNvSpPr txBox="1"/>
          <p:nvPr/>
        </p:nvSpPr>
        <p:spPr>
          <a:xfrm>
            <a:off x="695325" y="381000"/>
            <a:ext cx="11068050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Военнослужащих третьего Рейха, рун, (</a:t>
            </a:r>
            <a:r>
              <a:rPr lang="ru-RU" sz="23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характерны «</a:t>
            </a:r>
            <a:r>
              <a:rPr lang="ru-RU" sz="23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Альгиз</a:t>
            </a:r>
            <a:r>
              <a:rPr lang="ru-RU" sz="23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«</a:t>
            </a:r>
            <a:r>
              <a:rPr lang="ru-RU" sz="23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Тайваз</a:t>
            </a:r>
            <a:r>
              <a:rPr lang="ru-RU" sz="23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«Зиг», «</a:t>
            </a:r>
            <a:r>
              <a:rPr lang="ru-RU" sz="23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Волфсангель</a:t>
            </a:r>
            <a:r>
              <a:rPr lang="ru-RU" sz="23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названий музыкальных групп, например «</a:t>
            </a:r>
            <a:r>
              <a:rPr lang="en-US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r>
              <a:rPr lang="en-US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r>
              <a:rPr lang="en-US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TX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(</a:t>
            </a:r>
            <a:r>
              <a:rPr lang="ru-RU" sz="23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«Молот Гитлера»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аббревиатуры «</a:t>
            </a:r>
            <a:r>
              <a:rPr lang="en-US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.», надписей «</a:t>
            </a:r>
            <a:r>
              <a:rPr lang="en-US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WRATH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«</a:t>
            </a:r>
            <a:r>
              <a:rPr lang="en-US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NATURAL SELECTION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«</a:t>
            </a:r>
            <a:r>
              <a:rPr lang="en-US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MISANTHROPE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«</a:t>
            </a:r>
            <a:r>
              <a:rPr lang="en-US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NS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WP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в том числе включающих в себя цифровые коды 14, 18, 28, 88, 1161 и пр. Для подростков характерны татуировки и украшения в виде паутин , рун, геральдики дивизий СС.</a:t>
            </a:r>
            <a:endParaRPr lang="ru-BY" sz="23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1966EA1-E73C-5BBC-44F3-064839E897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139" y="2738437"/>
            <a:ext cx="3067050" cy="371353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B6374D5-EAC0-7037-7CEE-F4A4359151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5189" y="2740340"/>
            <a:ext cx="3605213" cy="371163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30194E7-AD5A-F609-720B-F397ACE973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0402" y="2738437"/>
            <a:ext cx="1819275" cy="371163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6FE1702-81A7-3BC5-DD0A-18300CF1D7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29676" y="2738436"/>
            <a:ext cx="3204981" cy="3711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44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9315B3-C323-B81E-E395-C0AF16802BAF}"/>
              </a:ext>
            </a:extLst>
          </p:cNvPr>
          <p:cNvSpPr txBox="1"/>
          <p:nvPr/>
        </p:nvSpPr>
        <p:spPr>
          <a:xfrm>
            <a:off x="1090612" y="217438"/>
            <a:ext cx="10010775" cy="62601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ведении социальных сетей отмечаются следующие особенности:</a:t>
            </a:r>
            <a:endParaRPr lang="ru-BY" sz="23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аватар подростка посвящен преступникам или террористам (</a:t>
            </a:r>
            <a:r>
              <a:rPr lang="ru-RU" sz="23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маньякам, серийным убийцам либо вымышленным персонажам, в т.ч. мифическим, символизирующим насилие, смерть или авторитарную власть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);</a:t>
            </a:r>
            <a:endParaRPr lang="ru-BY" sz="23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несовершеннолетние подписаны на тематические группы популяризирующие культы насилия, посвященные преступникам и преступлениям экстремистского толка;</a:t>
            </a:r>
            <a:endParaRPr lang="ru-BY" sz="23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подростки размещают видеоролики, в которых подражают (</a:t>
            </a:r>
            <a:r>
              <a:rPr lang="ru-RU" sz="23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поведении, одежде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террористам и убийцам. Создают цифровой контент, в котором причисляют преступников к «лику святых», «обожествляют» их;</a:t>
            </a:r>
            <a:endParaRPr lang="ru-BY" sz="23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фиксируется ведение личных микро-блогов, посвященных идеологии и личному взгляду на возможное решение социальных проблем путем совершения насильственных действий, написание манифестов, рассуждения о смерти и убийствах;</a:t>
            </a:r>
            <a:endParaRPr lang="ru-BY" sz="23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BY" sz="23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0910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134EC13-2E64-7317-53BE-353AA2A47662}"/>
              </a:ext>
            </a:extLst>
          </p:cNvPr>
          <p:cNvSpPr txBox="1"/>
          <p:nvPr/>
        </p:nvSpPr>
        <p:spPr>
          <a:xfrm>
            <a:off x="1114425" y="428625"/>
            <a:ext cx="10201275" cy="4540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распространяют символику третьего Рейха и атрибутика скандинавской мифологии, в т.ч. в «юмористическом» свете, допускаются высказывания одобрения геноцида, холокоста;</a:t>
            </a:r>
            <a:endParaRPr lang="ru-BY" sz="23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в микроблоге присутствуют заявления о подготавливаемых преступлениях, предупреждения о нежелательности посещения учреждений образований ввиду планируемой экстремистской акции;</a:t>
            </a:r>
            <a:endParaRPr lang="ru-BY" sz="23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обсуждение тактики совершения актов терроризма (</a:t>
            </a:r>
            <a:r>
              <a:rPr lang="ru-RU" sz="23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углубленный интерес к химии, изучение планов административных зданий, поведение объекта, методики изготовления «самострелов», зажигательных смесей, СВУ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);</a:t>
            </a:r>
            <a:endParaRPr lang="ru-BY" sz="23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ограниченный круг подписчиков, создание управляемых, объединенных одной идеей микро-групп.</a:t>
            </a:r>
          </a:p>
        </p:txBody>
      </p:sp>
    </p:spTree>
    <p:extLst>
      <p:ext uri="{BB962C8B-B14F-4D97-AF65-F5344CB8AC3E}">
        <p14:creationId xmlns:p14="http://schemas.microsoft.com/office/powerpoint/2010/main" val="917369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5357434-1372-6FAD-F234-207D72AD3DA2}"/>
              </a:ext>
            </a:extLst>
          </p:cNvPr>
          <p:cNvSpPr txBox="1"/>
          <p:nvPr/>
        </p:nvSpPr>
        <p:spPr>
          <a:xfrm>
            <a:off x="1428749" y="771525"/>
            <a:ext cx="9648825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Критическим является доступ подростка к огнестрельному оружию или приобретение ножей, бейсбольных бит, топоров, молотков, попытки изготовления зажигательных смесей и СВУ. Данная стадия говорит о финальной подготовке к совершению акта терроризма.</a:t>
            </a:r>
            <a:endParaRPr lang="ru-BY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40A982E-520C-A0D9-AC75-6EB95F6E90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0801" y="2557462"/>
            <a:ext cx="5303162" cy="3529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035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6D2AD17-3BA3-94A0-E48C-15DBF440D0A6}"/>
              </a:ext>
            </a:extLst>
          </p:cNvPr>
          <p:cNvSpPr txBox="1"/>
          <p:nvPr/>
        </p:nvSpPr>
        <p:spPr>
          <a:xfrm>
            <a:off x="514349" y="742950"/>
            <a:ext cx="11287125" cy="28271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каждой стадии радикализации субъекта семья и окружение, в т.ч. педагоги и сотрудники правоохранительного блока могут своевременно оказать корректирующие и профилактическое воздействие на гражданина.</a:t>
            </a:r>
            <a:endParaRPr lang="ru-BY" sz="23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Стоит отметить, что задокументированы инциденты, когда родители и педагоги осознано скрывали деструктивные взгляды несовершеннолетних, что в свою очередь привело к совершению ими тяжких уголовных преступлений, насильственного и террористического характера, а также связанных с незаконным оборотом оружия.</a:t>
            </a:r>
            <a:endParaRPr lang="ru-BY" sz="23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EA03A68-087F-DB6B-EB90-D5882C18BE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49" y="3564806"/>
            <a:ext cx="3011704" cy="301170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0F84231-0139-E794-FFF3-1531D2566C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7385" y="3572703"/>
            <a:ext cx="5585342" cy="301170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F801474-AF1F-583F-59AA-00CB36FE33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8102" y="3570071"/>
            <a:ext cx="3303372" cy="3022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748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>
            <a:extLst>
              <a:ext uri="{FF2B5EF4-FFF2-40B4-BE49-F238E27FC236}">
                <a16:creationId xmlns:a16="http://schemas.microsoft.com/office/drawing/2014/main" id="{0AFD73C9-C2EF-A2B0-51DC-E70008C670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52938" y="123826"/>
            <a:ext cx="3286124" cy="4996995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1C6A8AC5-7D50-8D38-1923-E4CF3FA17B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66029" y="5024437"/>
            <a:ext cx="9659941" cy="1709737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	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Восьмилетняя Хуршеда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Султонова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убитая в 2004 году в </a:t>
            </a:r>
            <a:b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Санкт-Петербург сторонниками праворадикальной группировки «Боевой террористической организации», который руководил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Д.Боровиков</a:t>
            </a:r>
            <a:endParaRPr lang="ru-BY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695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2420E28-C4ED-C52E-CD1D-9E2BC6582592}"/>
              </a:ext>
            </a:extLst>
          </p:cNvPr>
          <p:cNvSpPr txBox="1"/>
          <p:nvPr/>
        </p:nvSpPr>
        <p:spPr>
          <a:xfrm>
            <a:off x="584462" y="292231"/>
            <a:ext cx="11255604" cy="57554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/>
              <a:t>	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 экстремизма в Республике Беларусь в последние годы приобретает остроту и актуальность. В том числе это касается молодежной среды, где деструктивные проявления непредсказуемы, молниеносны и особенно опасны.</a:t>
            </a:r>
          </a:p>
          <a:p>
            <a:pPr algn="just"/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Молодежный экстремизм – это взгляды и тип поведения молодых людей, основанные на культивировании принципа силы, агрессии в отношении окружающих, вплоть до насилия и убийства. Он предполагает непримиримость к инакомыслящим (</a:t>
            </a:r>
            <a:r>
              <a:rPr lang="ru-RU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 к представителям определенных молодежных движений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а также стремление к созданию тоталитарного сообщества, основанного на подчинении.</a:t>
            </a:r>
          </a:p>
          <a:p>
            <a:pPr algn="just"/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Сегодня экстремизм в молодежной среде становится массовым явлением, активизировалась деятельность асоциальных молодежных организаций радикального толка (</a:t>
            </a:r>
            <a:r>
              <a:rPr lang="ru-RU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скинхеды, фанаты, неонацисты и т.д.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спекулирующих на идеях национального возрождения и провоцирующих рост преступных акций на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этнорелигиозной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политической почве. Речь идет о социальной «болезни», глубоко затрагивающей суть отношений в обществе, все больше и больше захватывающей подрастающее поколение. В частности, отмечается рост интереса молодежи к праворадикальным (</a:t>
            </a:r>
            <a:r>
              <a:rPr lang="ru-RU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ультраправым, неонацистским, национал-социалистическим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взглядам.</a:t>
            </a:r>
          </a:p>
        </p:txBody>
      </p:sp>
    </p:spTree>
    <p:extLst>
      <p:ext uri="{BB962C8B-B14F-4D97-AF65-F5344CB8AC3E}">
        <p14:creationId xmlns:p14="http://schemas.microsoft.com/office/powerpoint/2010/main" val="3537381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949864B-3370-1E3A-9AB2-3C7AEDA04743}"/>
              </a:ext>
            </a:extLst>
          </p:cNvPr>
          <p:cNvSpPr txBox="1"/>
          <p:nvPr/>
        </p:nvSpPr>
        <p:spPr>
          <a:xfrm>
            <a:off x="1076325" y="286435"/>
            <a:ext cx="8067675" cy="1246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Переписки белорусских неонацистов из группировки «Карательный батальон», чья деятельность была вскрыта в 2024 году.</a:t>
            </a:r>
            <a:endParaRPr lang="ru-BY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8A11EABE-B499-633F-77B4-34BCF11737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1902" y="1532930"/>
            <a:ext cx="3286584" cy="3896269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FB57087-584E-3CAC-D24D-98BDA6AF89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305" y="5566722"/>
            <a:ext cx="3191320" cy="1105054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0158D504-120C-B6A2-4F03-56C1DC24AD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18929"/>
            <a:ext cx="3343742" cy="388674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2" name="Рукописный ввод 21">
                <a:extLst>
                  <a:ext uri="{FF2B5EF4-FFF2-40B4-BE49-F238E27FC236}">
                    <a16:creationId xmlns:a16="http://schemas.microsoft.com/office/drawing/2014/main" id="{FEF46A52-98FA-3790-CE5A-A2437188FE09}"/>
                  </a:ext>
                </a:extLst>
              </p14:cNvPr>
              <p14:cNvContentPartPr/>
              <p14:nvPr/>
            </p14:nvContentPartPr>
            <p14:xfrm>
              <a:off x="628305" y="2094825"/>
              <a:ext cx="750960" cy="20880"/>
            </p14:xfrm>
          </p:contentPart>
        </mc:Choice>
        <mc:Fallback xmlns="">
          <p:pic>
            <p:nvPicPr>
              <p:cNvPr id="22" name="Рукописный ввод 21">
                <a:extLst>
                  <a:ext uri="{FF2B5EF4-FFF2-40B4-BE49-F238E27FC236}">
                    <a16:creationId xmlns:a16="http://schemas.microsoft.com/office/drawing/2014/main" id="{FEF46A52-98FA-3790-CE5A-A2437188FE0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74665" y="1986825"/>
                <a:ext cx="858600" cy="23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3" name="Рукописный ввод 22">
                <a:extLst>
                  <a:ext uri="{FF2B5EF4-FFF2-40B4-BE49-F238E27FC236}">
                    <a16:creationId xmlns:a16="http://schemas.microsoft.com/office/drawing/2014/main" id="{EA29660D-C51C-FDE3-3DAA-D4ADE6BDC9D4}"/>
                  </a:ext>
                </a:extLst>
              </p14:cNvPr>
              <p14:cNvContentPartPr/>
              <p14:nvPr/>
            </p14:nvContentPartPr>
            <p14:xfrm>
              <a:off x="-1248015" y="2828865"/>
              <a:ext cx="360" cy="360"/>
            </p14:xfrm>
          </p:contentPart>
        </mc:Choice>
        <mc:Fallback xmlns="">
          <p:pic>
            <p:nvPicPr>
              <p:cNvPr id="23" name="Рукописный ввод 22">
                <a:extLst>
                  <a:ext uri="{FF2B5EF4-FFF2-40B4-BE49-F238E27FC236}">
                    <a16:creationId xmlns:a16="http://schemas.microsoft.com/office/drawing/2014/main" id="{EA29660D-C51C-FDE3-3DAA-D4ADE6BDC9D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-1302015" y="2720865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4" name="Рукописный ввод 23">
                <a:extLst>
                  <a:ext uri="{FF2B5EF4-FFF2-40B4-BE49-F238E27FC236}">
                    <a16:creationId xmlns:a16="http://schemas.microsoft.com/office/drawing/2014/main" id="{B7E4D733-A7E5-D407-960F-FA7E69ED91A8}"/>
                  </a:ext>
                </a:extLst>
              </p14:cNvPr>
              <p14:cNvContentPartPr/>
              <p14:nvPr/>
            </p14:nvContentPartPr>
            <p14:xfrm>
              <a:off x="618945" y="2132985"/>
              <a:ext cx="746280" cy="48600"/>
            </p14:xfrm>
          </p:contentPart>
        </mc:Choice>
        <mc:Fallback xmlns="">
          <p:pic>
            <p:nvPicPr>
              <p:cNvPr id="24" name="Рукописный ввод 23">
                <a:extLst>
                  <a:ext uri="{FF2B5EF4-FFF2-40B4-BE49-F238E27FC236}">
                    <a16:creationId xmlns:a16="http://schemas.microsoft.com/office/drawing/2014/main" id="{B7E4D733-A7E5-D407-960F-FA7E69ED91A8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65305" y="2024985"/>
                <a:ext cx="853920" cy="26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5" name="Рукописный ввод 24">
                <a:extLst>
                  <a:ext uri="{FF2B5EF4-FFF2-40B4-BE49-F238E27FC236}">
                    <a16:creationId xmlns:a16="http://schemas.microsoft.com/office/drawing/2014/main" id="{080D7421-7B79-4F32-47E2-36B470D4A23C}"/>
                  </a:ext>
                </a:extLst>
              </p14:cNvPr>
              <p14:cNvContentPartPr/>
              <p14:nvPr/>
            </p14:nvContentPartPr>
            <p14:xfrm>
              <a:off x="590145" y="2094105"/>
              <a:ext cx="810000" cy="59040"/>
            </p14:xfrm>
          </p:contentPart>
        </mc:Choice>
        <mc:Fallback xmlns="">
          <p:pic>
            <p:nvPicPr>
              <p:cNvPr id="25" name="Рукописный ввод 24">
                <a:extLst>
                  <a:ext uri="{FF2B5EF4-FFF2-40B4-BE49-F238E27FC236}">
                    <a16:creationId xmlns:a16="http://schemas.microsoft.com/office/drawing/2014/main" id="{080D7421-7B79-4F32-47E2-36B470D4A23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36505" y="1986105"/>
                <a:ext cx="917640" cy="27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6" name="Рукописный ввод 25">
                <a:extLst>
                  <a:ext uri="{FF2B5EF4-FFF2-40B4-BE49-F238E27FC236}">
                    <a16:creationId xmlns:a16="http://schemas.microsoft.com/office/drawing/2014/main" id="{32046DE4-CB28-BB5B-40DF-124C19A4EDFB}"/>
                  </a:ext>
                </a:extLst>
              </p14:cNvPr>
              <p14:cNvContentPartPr/>
              <p14:nvPr/>
            </p14:nvContentPartPr>
            <p14:xfrm>
              <a:off x="1876425" y="2580465"/>
              <a:ext cx="198360" cy="9720"/>
            </p14:xfrm>
          </p:contentPart>
        </mc:Choice>
        <mc:Fallback xmlns="">
          <p:pic>
            <p:nvPicPr>
              <p:cNvPr id="26" name="Рукописный ввод 25">
                <a:extLst>
                  <a:ext uri="{FF2B5EF4-FFF2-40B4-BE49-F238E27FC236}">
                    <a16:creationId xmlns:a16="http://schemas.microsoft.com/office/drawing/2014/main" id="{32046DE4-CB28-BB5B-40DF-124C19A4EDFB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822425" y="2472825"/>
                <a:ext cx="306000" cy="22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7" name="Рукописный ввод 26">
                <a:extLst>
                  <a:ext uri="{FF2B5EF4-FFF2-40B4-BE49-F238E27FC236}">
                    <a16:creationId xmlns:a16="http://schemas.microsoft.com/office/drawing/2014/main" id="{676E83B7-CC94-C910-B802-6BEB1028E55E}"/>
                  </a:ext>
                </a:extLst>
              </p14:cNvPr>
              <p14:cNvContentPartPr/>
              <p14:nvPr/>
            </p14:nvContentPartPr>
            <p14:xfrm>
              <a:off x="3524145" y="5009745"/>
              <a:ext cx="152640" cy="10080"/>
            </p14:xfrm>
          </p:contentPart>
        </mc:Choice>
        <mc:Fallback xmlns="">
          <p:pic>
            <p:nvPicPr>
              <p:cNvPr id="27" name="Рукописный ввод 26">
                <a:extLst>
                  <a:ext uri="{FF2B5EF4-FFF2-40B4-BE49-F238E27FC236}">
                    <a16:creationId xmlns:a16="http://schemas.microsoft.com/office/drawing/2014/main" id="{676E83B7-CC94-C910-B802-6BEB1028E55E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470505" y="4902105"/>
                <a:ext cx="260280" cy="22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8" name="Рукописный ввод 27">
                <a:extLst>
                  <a:ext uri="{FF2B5EF4-FFF2-40B4-BE49-F238E27FC236}">
                    <a16:creationId xmlns:a16="http://schemas.microsoft.com/office/drawing/2014/main" id="{3BCF8803-D477-D810-524E-2CA36FD4794B}"/>
                  </a:ext>
                </a:extLst>
              </p14:cNvPr>
              <p14:cNvContentPartPr/>
              <p14:nvPr/>
            </p14:nvContentPartPr>
            <p14:xfrm>
              <a:off x="3543225" y="3800145"/>
              <a:ext cx="137520" cy="10080"/>
            </p14:xfrm>
          </p:contentPart>
        </mc:Choice>
        <mc:Fallback xmlns="">
          <p:pic>
            <p:nvPicPr>
              <p:cNvPr id="28" name="Рукописный ввод 27">
                <a:extLst>
                  <a:ext uri="{FF2B5EF4-FFF2-40B4-BE49-F238E27FC236}">
                    <a16:creationId xmlns:a16="http://schemas.microsoft.com/office/drawing/2014/main" id="{3BCF8803-D477-D810-524E-2CA36FD4794B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489225" y="3692505"/>
                <a:ext cx="245160" cy="225720"/>
              </a:xfrm>
              <a:prstGeom prst="rect">
                <a:avLst/>
              </a:prstGeom>
            </p:spPr>
          </p:pic>
        </mc:Fallback>
      </mc:AlternateContent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E43D17C5-EC73-16E7-AE21-E91005A6B34B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267629" y="0"/>
            <a:ext cx="2800741" cy="1952898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E1242AEA-4B4A-8E6C-160B-C89B9946458D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353370" y="1952898"/>
            <a:ext cx="2686425" cy="4210638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9A5A26BE-2830-0EF3-790E-D80C50A52C39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913010" y="1532930"/>
            <a:ext cx="2361274" cy="418619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7" name="Рукописный ввод 36">
                <a:extLst>
                  <a:ext uri="{FF2B5EF4-FFF2-40B4-BE49-F238E27FC236}">
                    <a16:creationId xmlns:a16="http://schemas.microsoft.com/office/drawing/2014/main" id="{E2631CDB-CBF1-B108-5BE7-C9DCF1816765}"/>
                  </a:ext>
                </a:extLst>
              </p14:cNvPr>
              <p14:cNvContentPartPr/>
              <p14:nvPr/>
            </p14:nvContentPartPr>
            <p14:xfrm>
              <a:off x="3524145" y="5219625"/>
              <a:ext cx="228600" cy="19800"/>
            </p14:xfrm>
          </p:contentPart>
        </mc:Choice>
        <mc:Fallback xmlns="">
          <p:pic>
            <p:nvPicPr>
              <p:cNvPr id="37" name="Рукописный ввод 36">
                <a:extLst>
                  <a:ext uri="{FF2B5EF4-FFF2-40B4-BE49-F238E27FC236}">
                    <a16:creationId xmlns:a16="http://schemas.microsoft.com/office/drawing/2014/main" id="{E2631CDB-CBF1-B108-5BE7-C9DCF1816765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470505" y="5111625"/>
                <a:ext cx="336240" cy="23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8" name="Рукописный ввод 37">
                <a:extLst>
                  <a:ext uri="{FF2B5EF4-FFF2-40B4-BE49-F238E27FC236}">
                    <a16:creationId xmlns:a16="http://schemas.microsoft.com/office/drawing/2014/main" id="{C6397FCC-5A8C-AC02-F38D-44C193F01302}"/>
                  </a:ext>
                </a:extLst>
              </p14:cNvPr>
              <p14:cNvContentPartPr/>
              <p14:nvPr/>
            </p14:nvContentPartPr>
            <p14:xfrm>
              <a:off x="3524145" y="3971865"/>
              <a:ext cx="218880" cy="45000"/>
            </p14:xfrm>
          </p:contentPart>
        </mc:Choice>
        <mc:Fallback xmlns="">
          <p:pic>
            <p:nvPicPr>
              <p:cNvPr id="38" name="Рукописный ввод 37">
                <a:extLst>
                  <a:ext uri="{FF2B5EF4-FFF2-40B4-BE49-F238E27FC236}">
                    <a16:creationId xmlns:a16="http://schemas.microsoft.com/office/drawing/2014/main" id="{C6397FCC-5A8C-AC02-F38D-44C193F01302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470505" y="3863865"/>
                <a:ext cx="326520" cy="26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9" name="Рукописный ввод 38">
                <a:extLst>
                  <a:ext uri="{FF2B5EF4-FFF2-40B4-BE49-F238E27FC236}">
                    <a16:creationId xmlns:a16="http://schemas.microsoft.com/office/drawing/2014/main" id="{6F1D8253-CFF2-4FE2-D42D-11619AC23745}"/>
                  </a:ext>
                </a:extLst>
              </p14:cNvPr>
              <p14:cNvContentPartPr/>
              <p14:nvPr/>
            </p14:nvContentPartPr>
            <p14:xfrm>
              <a:off x="9505545" y="4076265"/>
              <a:ext cx="185040" cy="17640"/>
            </p14:xfrm>
          </p:contentPart>
        </mc:Choice>
        <mc:Fallback xmlns="">
          <p:pic>
            <p:nvPicPr>
              <p:cNvPr id="39" name="Рукописный ввод 38">
                <a:extLst>
                  <a:ext uri="{FF2B5EF4-FFF2-40B4-BE49-F238E27FC236}">
                    <a16:creationId xmlns:a16="http://schemas.microsoft.com/office/drawing/2014/main" id="{6F1D8253-CFF2-4FE2-D42D-11619AC23745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9451905" y="3968265"/>
                <a:ext cx="292680" cy="23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40" name="Рукописный ввод 39">
                <a:extLst>
                  <a:ext uri="{FF2B5EF4-FFF2-40B4-BE49-F238E27FC236}">
                    <a16:creationId xmlns:a16="http://schemas.microsoft.com/office/drawing/2014/main" id="{2ECC472C-DA41-4F44-B443-DADEF631D932}"/>
                  </a:ext>
                </a:extLst>
              </p14:cNvPr>
              <p14:cNvContentPartPr/>
              <p14:nvPr/>
            </p14:nvContentPartPr>
            <p14:xfrm>
              <a:off x="1333185" y="5714985"/>
              <a:ext cx="320400" cy="19800"/>
            </p14:xfrm>
          </p:contentPart>
        </mc:Choice>
        <mc:Fallback xmlns="">
          <p:pic>
            <p:nvPicPr>
              <p:cNvPr id="40" name="Рукописный ввод 39">
                <a:extLst>
                  <a:ext uri="{FF2B5EF4-FFF2-40B4-BE49-F238E27FC236}">
                    <a16:creationId xmlns:a16="http://schemas.microsoft.com/office/drawing/2014/main" id="{2ECC472C-DA41-4F44-B443-DADEF631D932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279185" y="5607345"/>
                <a:ext cx="428040" cy="23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41" name="Рукописный ввод 40">
                <a:extLst>
                  <a:ext uri="{FF2B5EF4-FFF2-40B4-BE49-F238E27FC236}">
                    <a16:creationId xmlns:a16="http://schemas.microsoft.com/office/drawing/2014/main" id="{8F4628C4-0856-2C19-D814-7B33C95F398A}"/>
                  </a:ext>
                </a:extLst>
              </p14:cNvPr>
              <p14:cNvContentPartPr/>
              <p14:nvPr/>
            </p14:nvContentPartPr>
            <p14:xfrm>
              <a:off x="1295385" y="5875905"/>
              <a:ext cx="707400" cy="40320"/>
            </p14:xfrm>
          </p:contentPart>
        </mc:Choice>
        <mc:Fallback xmlns="">
          <p:pic>
            <p:nvPicPr>
              <p:cNvPr id="41" name="Рукописный ввод 40">
                <a:extLst>
                  <a:ext uri="{FF2B5EF4-FFF2-40B4-BE49-F238E27FC236}">
                    <a16:creationId xmlns:a16="http://schemas.microsoft.com/office/drawing/2014/main" id="{8F4628C4-0856-2C19-D814-7B33C95F398A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241385" y="5768265"/>
                <a:ext cx="815040" cy="255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55111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358366E-02C9-B5FB-F84E-BD95C6B514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8700" y="700348"/>
            <a:ext cx="5299925" cy="494797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A83A4CF-C043-BF5D-C070-238BD37D82C5}"/>
              </a:ext>
            </a:extLst>
          </p:cNvPr>
          <p:cNvSpPr txBox="1"/>
          <p:nvPr/>
        </p:nvSpPr>
        <p:spPr>
          <a:xfrm>
            <a:off x="333375" y="880716"/>
            <a:ext cx="6096000" cy="50201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Указанная группа запугивала и избивала жителей районного города, планировала убийство представителя органов власти и управления, а также подрыв объекта инфраструктуры.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настоящее время фигуранты задержаны.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Необходимо отметить, что в</a:t>
            </a:r>
            <a:r>
              <a:rPr lang="ru-RU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отношении педагогов, попустительствующих экстремистской деятельности молодежи </a:t>
            </a:r>
            <a:r>
              <a:rPr lang="ru-RU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будет рассматриваться вопрос о привлечении к установленной законом ответственности</a:t>
            </a:r>
            <a:r>
              <a:rPr lang="ru-RU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BY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310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AF9FDD-73D8-8748-4FA0-FF86431E0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4422" y="358218"/>
            <a:ext cx="5334001" cy="622169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Социальный портрет</a:t>
            </a:r>
            <a:endParaRPr lang="ru-BY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3349ED4-F6DE-CA16-9E59-0C4FAD7E98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11085" y="1055803"/>
            <a:ext cx="6423090" cy="5325947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Социальный портрет молодого белоруса, склонного к участию в движениях экстремистского толка, включает следующие черты: </a:t>
            </a:r>
          </a:p>
          <a:p>
            <a:pPr algn="just"/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возраст от 14 до 20 лет, чаще мужского пола;</a:t>
            </a:r>
          </a:p>
          <a:p>
            <a:pPr algn="just"/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имеет средний или ниже уровень интеллекта;</a:t>
            </a:r>
          </a:p>
          <a:p>
            <a:pPr algn="just"/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проблемы в семье (</a:t>
            </a:r>
            <a:r>
              <a:rPr lang="ru-RU" sz="23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в разводе, злоупотребляют алкоголем, присутствует бытовое насилие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algn="just"/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отклонения в поведении (</a:t>
            </a:r>
            <a:r>
              <a:rPr lang="ru-RU" sz="23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садизм, мазохизм, т.н. </a:t>
            </a:r>
            <a:r>
              <a:rPr lang="ru-RU" sz="23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селфхарм</a:t>
            </a:r>
            <a:r>
              <a:rPr lang="ru-RU" sz="23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живодерство, вандализм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а также сексуальные девиации.</a:t>
            </a:r>
            <a:endParaRPr lang="ru-BY" sz="2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BY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FD58607-70F2-5142-B239-E5E922D8851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471" r="471"/>
          <a:stretch>
            <a:fillRect/>
          </a:stretch>
        </p:blipFill>
        <p:spPr>
          <a:xfrm>
            <a:off x="6927915" y="223837"/>
            <a:ext cx="4762500" cy="6410325"/>
          </a:xfrm>
        </p:spPr>
      </p:pic>
    </p:spTree>
    <p:extLst>
      <p:ext uri="{BB962C8B-B14F-4D97-AF65-F5344CB8AC3E}">
        <p14:creationId xmlns:p14="http://schemas.microsoft.com/office/powerpoint/2010/main" val="149377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B6F1D0-48A7-5307-B7F1-BAA2252DA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</a:pPr>
            <a:r>
              <a:rPr lang="ru-RU" sz="2300" cap="small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</a:t>
            </a:r>
            <a:r>
              <a:rPr lang="ru-RU" sz="2300" b="1" cap="small" dirty="0" err="1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Селфхарм</a:t>
            </a:r>
            <a:r>
              <a:rPr lang="ru-RU" sz="2300" cap="small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- самоповреждение, «</a:t>
            </a:r>
            <a:r>
              <a:rPr lang="ru-RU" sz="2300" cap="small" dirty="0" err="1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самоповреждающее</a:t>
            </a:r>
            <a:r>
              <a:rPr lang="ru-RU" sz="2300" cap="small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» поведение, также используется англицизм (</a:t>
            </a:r>
            <a:r>
              <a:rPr lang="ru-RU" sz="2300" i="1" cap="small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 </a:t>
            </a:r>
            <a:r>
              <a:rPr lang="ru-RU" sz="2300" i="1" cap="small" dirty="0" err="1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self-harm</a:t>
            </a:r>
            <a:r>
              <a:rPr lang="ru-RU" sz="2300" i="1" cap="small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; люди, занимающиеся </a:t>
            </a:r>
            <a:r>
              <a:rPr lang="ru-RU" sz="2300" i="1" cap="small" dirty="0" err="1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селфхармом</a:t>
            </a:r>
            <a:r>
              <a:rPr lang="ru-RU" sz="2300" i="1" cap="small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называются </a:t>
            </a:r>
            <a:r>
              <a:rPr lang="ru-RU" sz="2300" i="1" cap="small" dirty="0" err="1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селфхармщики</a:t>
            </a:r>
            <a:r>
              <a:rPr lang="ru-RU" sz="2300" cap="small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 — преднамеренное повреждение своего тела по внутренним (</a:t>
            </a:r>
            <a:r>
              <a:rPr lang="ru-RU" sz="2300" i="1" cap="small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душевным</a:t>
            </a:r>
            <a:r>
              <a:rPr lang="ru-RU" sz="2300" cap="small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 причинам чаще всего без суицидальных намерений.</a:t>
            </a:r>
            <a:endParaRPr lang="ru-BY" sz="2300" cap="small" dirty="0">
              <a:solidFill>
                <a:schemeClr val="tx1"/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B143AE13-3364-E1C5-1CFF-B9CCFB8192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33015" y="2458719"/>
            <a:ext cx="4157220" cy="4098327"/>
          </a:xfrm>
        </p:spPr>
      </p:pic>
    </p:spTree>
    <p:extLst>
      <p:ext uri="{BB962C8B-B14F-4D97-AF65-F5344CB8AC3E}">
        <p14:creationId xmlns:p14="http://schemas.microsoft.com/office/powerpoint/2010/main" val="2480314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1492DD3-7FB4-7150-E3AD-F1050FE08A27}"/>
              </a:ext>
            </a:extLst>
          </p:cNvPr>
          <p:cNvSpPr txBox="1"/>
          <p:nvPr/>
        </p:nvSpPr>
        <p:spPr>
          <a:xfrm>
            <a:off x="556181" y="320512"/>
            <a:ext cx="11180189" cy="59523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В настоящее время среди молодежи отмечается волна симпатий к насильственным культам и идеям неонацизма (</a:t>
            </a:r>
            <a:r>
              <a:rPr lang="ru-RU" sz="23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т.ч. «</a:t>
            </a:r>
            <a:r>
              <a:rPr lang="ru-RU" sz="23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скулшутинга</a:t>
            </a:r>
            <a:r>
              <a:rPr lang="ru-RU" sz="23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- применения вооружённого насилия на территории образовательных учреждений (главным образом к учащимся), часто перерастающее в массовые убийства; «маньяки культ убийц» - деятельность структуры направлена на разжигание межнациональной розни, избиения, убийств, подготовку терактов и массовых расстрелов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Малолетние сторонники праворадикальных культов в повседневной жизни вдохновляются идеологией и «эстетикой» третьего Рейха, сатанизма, идеями «сверхчеловека», ассоциируют себя с высшими существами (</a:t>
            </a:r>
            <a:r>
              <a:rPr lang="ru-RU" sz="23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богоподобность</a:t>
            </a: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их поведении отчетливо прослеживается стремление установить власть над </a:t>
            </a: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сверстниками, принимать решения «кому жить, а кому умирать», создавать закрытые сообщества (</a:t>
            </a:r>
            <a:r>
              <a:rPr lang="ru-RU" sz="2300" i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ячейки, «ордены»</a:t>
            </a: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 Основной идеей является очищение общества от «слабых особей» (</a:t>
            </a:r>
            <a:r>
              <a:rPr lang="ru-RU" sz="2300" i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2300" i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биомусора</a:t>
            </a:r>
            <a:r>
              <a:rPr lang="ru-RU" sz="2300" i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пропагандирование «величия белой расы», традиционных ценностей, радикального взгляда на здоровый образ жизни (</a:t>
            </a:r>
            <a:r>
              <a:rPr lang="ru-RU" sz="2300" i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en-US" sz="2300" i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Street Edge</a:t>
            </a:r>
            <a:r>
              <a:rPr lang="ru-RU" sz="2300" i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US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BY" sz="23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9805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AD480F-7A9E-E80B-4B82-AF4BCCBCC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05894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3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Скулшутеры</a:t>
            </a:r>
            <a:r>
              <a:rPr lang="ru-RU" sz="2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(«</a:t>
            </a:r>
            <a:r>
              <a:rPr lang="ru-RU" sz="23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колумбайнеры</a:t>
            </a:r>
            <a:r>
              <a:rPr lang="ru-RU" sz="2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») </a:t>
            </a:r>
            <a:r>
              <a:rPr lang="ru-RU" sz="23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Э.Харрис</a:t>
            </a:r>
            <a:r>
              <a:rPr lang="ru-RU" sz="2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br>
              <a:rPr lang="ru-RU" sz="2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 </a:t>
            </a:r>
            <a:r>
              <a:rPr lang="ru-RU" sz="23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Д.Клиболд</a:t>
            </a:r>
            <a:r>
              <a:rPr lang="ru-RU" sz="2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ru-RU" sz="23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И.Галявиев</a:t>
            </a:r>
            <a:r>
              <a:rPr lang="ru-RU" sz="2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ru-RU" sz="23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Т.Бекмансуров</a:t>
            </a:r>
            <a:r>
              <a:rPr lang="ru-RU" sz="2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являющиеся «эталоном» среди сторонников культа насилия </a:t>
            </a:r>
            <a:endParaRPr lang="ru-BY" sz="23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3A8AA725-BE35-F507-BC70-BA049EE0F8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2394" y="1618965"/>
            <a:ext cx="2758594" cy="4236956"/>
          </a:xfr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7B60BAD-FAED-1F63-3120-7846763342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7944" y="1618965"/>
            <a:ext cx="4973818" cy="423695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0BF5F51-F7B4-76B5-85F7-605F3F6E1A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0988" y="1618965"/>
            <a:ext cx="4236956" cy="4236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141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7E3C16-6434-7D69-06F9-8CF9C696B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Создатель группировки «Маньяки культ убийц»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Е.Краснов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Среди его основных идей – убийство антисоциальных элементов. Лично «казнил» 8 граждан Украины.</a:t>
            </a:r>
            <a:endParaRPr lang="ru-BY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B3A98C7-2B15-A980-3C0B-D47A4385D7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29188" y="2240211"/>
            <a:ext cx="7354001" cy="4132014"/>
          </a:xfrm>
        </p:spPr>
      </p:pic>
    </p:spTree>
    <p:extLst>
      <p:ext uri="{BB962C8B-B14F-4D97-AF65-F5344CB8AC3E}">
        <p14:creationId xmlns:p14="http://schemas.microsoft.com/office/powerpoint/2010/main" val="3851402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E771D57-7ECC-A48E-4866-133270EA7484}"/>
              </a:ext>
            </a:extLst>
          </p:cNvPr>
          <p:cNvSpPr txBox="1"/>
          <p:nvPr/>
        </p:nvSpPr>
        <p:spPr>
          <a:xfrm>
            <a:off x="771525" y="338435"/>
            <a:ext cx="10972800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30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Лидеры неонацистских структур «Формат 18» </a:t>
            </a:r>
            <a:r>
              <a:rPr lang="ru-RU" sz="2300" cap="all" dirty="0" err="1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М.Марцинкевич</a:t>
            </a:r>
            <a:r>
              <a:rPr lang="ru-RU" sz="230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(</a:t>
            </a:r>
            <a:r>
              <a:rPr lang="ru-RU" sz="2300" i="1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кличка «Тесак»</a:t>
            </a:r>
            <a:r>
              <a:rPr lang="ru-RU" sz="230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) </a:t>
            </a:r>
          </a:p>
          <a:p>
            <a:pPr algn="ctr">
              <a:spcBef>
                <a:spcPct val="0"/>
              </a:spcBef>
            </a:pPr>
            <a:r>
              <a:rPr lang="ru-RU" sz="230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 «Боевая террористическая организация» </a:t>
            </a:r>
            <a:r>
              <a:rPr lang="ru-RU" sz="2300" cap="all" dirty="0" err="1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Д.Боровиков</a:t>
            </a:r>
            <a:r>
              <a:rPr lang="ru-RU" sz="230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</a:p>
          <a:p>
            <a:pPr algn="ctr">
              <a:spcBef>
                <a:spcPct val="0"/>
              </a:spcBef>
            </a:pPr>
            <a:r>
              <a:rPr lang="ru-RU" sz="230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(кличка «кислый»).</a:t>
            </a:r>
          </a:p>
          <a:p>
            <a:pPr algn="ctr">
              <a:spcBef>
                <a:spcPct val="0"/>
              </a:spcBef>
            </a:pPr>
            <a:r>
              <a:rPr lang="ru-RU" sz="230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Причастные к убийствам мигрантов.</a:t>
            </a:r>
            <a:endParaRPr lang="ru-BY" sz="2300" cap="all" dirty="0">
              <a:ln w="3175" cmpd="sng">
                <a:noFill/>
              </a:ln>
              <a:gradFill flip="none" rotWithShape="1">
                <a:gsLst>
                  <a:gs pos="0">
                    <a:schemeClr val="tx1"/>
                  </a:gs>
                  <a:gs pos="100000">
                    <a:schemeClr val="tx1">
                      <a:lumMod val="65000"/>
                    </a:schemeClr>
                  </a:gs>
                </a:gsLst>
                <a:lin ang="5580000" scaled="0"/>
                <a:tileRect/>
              </a:gradFill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  <a:outerShdw blurRad="28575" dist="38100" dir="14040000" algn="tl" rotWithShape="0">
                  <a:srgbClr val="000000">
                    <a:alpha val="25000"/>
                  </a:srgb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38CEB88-4A9C-BCB4-D93E-218914E898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901" y="2457449"/>
            <a:ext cx="4972099" cy="372427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51DF758-6678-DACD-67CC-B3F9E2A02F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1" y="2457450"/>
            <a:ext cx="4972098" cy="3724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16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>
            <a:extLst>
              <a:ext uri="{FF2B5EF4-FFF2-40B4-BE49-F238E27FC236}">
                <a16:creationId xmlns:a16="http://schemas.microsoft.com/office/drawing/2014/main" id="{D95E59D6-2A69-DB1F-8BF9-EBA33B6270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25180" y="540740"/>
            <a:ext cx="3943546" cy="5264837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6FD6DA4C-E6AB-E4B1-EE72-1B72C03917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3376" y="424206"/>
            <a:ext cx="6693031" cy="5627802"/>
          </a:xfrm>
        </p:spPr>
        <p:txBody>
          <a:bodyPr>
            <a:noAutofit/>
          </a:bodyPr>
          <a:lstStyle/>
          <a:p>
            <a:pPr algn="just">
              <a:spcAft>
                <a:spcPts val="0"/>
              </a:spcAft>
            </a:pP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3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Молодые люди, интересующиеся данной идеологией, выражают свой внутренний мир посредством субкультурного искусства. 		В частности, адепты культа насилия предпочитают музыку в стиле «</a:t>
            </a:r>
            <a:r>
              <a:rPr lang="en-US" sz="23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hardcore</a:t>
            </a:r>
            <a:r>
              <a:rPr lang="ru-RU" sz="23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«</a:t>
            </a:r>
            <a:r>
              <a:rPr lang="ru-RU" sz="23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black</a:t>
            </a:r>
            <a:r>
              <a:rPr lang="ru-RU" sz="23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3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metal</a:t>
            </a:r>
            <a:r>
              <a:rPr lang="ru-RU" sz="23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«</a:t>
            </a:r>
            <a:r>
              <a:rPr lang="ru-RU" sz="23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ns</a:t>
            </a:r>
            <a:r>
              <a:rPr lang="ru-RU" sz="23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3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black</a:t>
            </a:r>
            <a:r>
              <a:rPr lang="ru-RU" sz="23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3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metal</a:t>
            </a:r>
            <a:r>
              <a:rPr lang="ru-RU" sz="23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«</a:t>
            </a:r>
            <a:r>
              <a:rPr lang="ru-RU" sz="23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horrorcore</a:t>
            </a:r>
            <a:r>
              <a:rPr lang="ru-RU" sz="23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и «</a:t>
            </a:r>
            <a:r>
              <a:rPr lang="ru-RU" sz="23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murdercore</a:t>
            </a:r>
            <a:r>
              <a:rPr lang="ru-RU" sz="23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». </a:t>
            </a:r>
          </a:p>
          <a:p>
            <a:pPr algn="just">
              <a:spcAft>
                <a:spcPts val="0"/>
              </a:spcAft>
            </a:pPr>
            <a:r>
              <a:rPr lang="ru-RU" sz="23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Выполняют тематические рисунки и граффити, посвященные субкультуре, насилию, убийствам с использованием атрибутики неонацистского движения, изображают своих «кумиров».</a:t>
            </a:r>
            <a:endParaRPr lang="ru-BY" sz="2300" kern="1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0798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тка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TM03457485[[fn=Сетка]]</Template>
  <TotalTime>388</TotalTime>
  <Words>1310</Words>
  <Application>Microsoft Office PowerPoint</Application>
  <PresentationFormat>Широкоэкранный</PresentationFormat>
  <Paragraphs>43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</vt:lpstr>
      <vt:lpstr>Calibri</vt:lpstr>
      <vt:lpstr>Century Gothic</vt:lpstr>
      <vt:lpstr>Times New Roman</vt:lpstr>
      <vt:lpstr>Сетка</vt:lpstr>
      <vt:lpstr>Признаки вовлечения молодежи в деструктивную деятельность праворадикальных группировок </vt:lpstr>
      <vt:lpstr>Презентация PowerPoint</vt:lpstr>
      <vt:lpstr>Социальный портрет</vt:lpstr>
      <vt:lpstr> Селфхарм - самоповреждение, «самоповреждающее» поведение, также используется англицизм (от self-harm; люди, занимающиеся селфхармом, называются селфхармщики) — преднамеренное повреждение своего тела по внутренним (душевным) причинам чаще всего без суицидальных намерений.</vt:lpstr>
      <vt:lpstr>Презентация PowerPoint</vt:lpstr>
      <vt:lpstr>Скулшутеры («колумбайнеры») Э.Харрис  и Д.Клиболд, И.Галявиев, Т.Бекмансуров, являющиеся «эталоном» среди сторонников культа насилия </vt:lpstr>
      <vt:lpstr>Создатель группировки «Маньяки культ убийц» Е.Краснов. Среди его основных идей – убийство антисоциальных элементов. Лично «казнил» 8 граждан Украины.</vt:lpstr>
      <vt:lpstr>Презентация PowerPoint</vt:lpstr>
      <vt:lpstr>Презентация PowerPoint</vt:lpstr>
      <vt:lpstr> Практикуют написание стихов и сочинений, пропагандирующих массовые убийства, отражающие социальное неравенство в обществе.  В творчестве фиксируется упоминание имен и образов известных маньяков («иркутские молоточники», «скулшутеры» Э.Харрис, Д.Клиболд, «керченский стрелок» В.Росляков, И.Галявиев, Т.Бекмансуров, неонацисты Д.Боровиков, М.Марцинкевич, иностранные террористы, например, А.Брейвик, лидеры третьего Рейха, скандинавские божества и пр.).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Признаки вовлечения молодежи в деструктивную деятельность праворадикальных группировок</dc:title>
  <dc:creator>Admin</dc:creator>
  <cp:lastModifiedBy>User</cp:lastModifiedBy>
  <cp:revision>22</cp:revision>
  <cp:lastPrinted>2024-09-11T06:19:16Z</cp:lastPrinted>
  <dcterms:created xsi:type="dcterms:W3CDTF">2024-08-30T07:54:52Z</dcterms:created>
  <dcterms:modified xsi:type="dcterms:W3CDTF">2025-08-26T14:04:03Z</dcterms:modified>
</cp:coreProperties>
</file>